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 id="272" r:id="rId15"/>
    <p:sldId id="270" r:id="rId16"/>
    <p:sldId id="273" r:id="rId17"/>
    <p:sldId id="271"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lt-LT" smtClean="0"/>
              <a:t>Spustelėję redag. ruoš. pavad. stilių</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lt-LT" smtClean="0"/>
              <a:t>Spustelėkite norėdami redaguoti šablono paantraštės stilių</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vadinima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lt-LT" smtClean="0"/>
              <a:t>Spustelėję redag. ruoš. pavad. stilių</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Redaguoti šablono teksto stilius</a:t>
            </a:r>
          </a:p>
        </p:txBody>
      </p:sp>
      <p:sp>
        <p:nvSpPr>
          <p:cNvPr id="4" name="Date Placeholder 3"/>
          <p:cNvSpPr>
            <a:spLocks noGrp="1"/>
          </p:cNvSpPr>
          <p:nvPr>
            <p:ph type="dt" sz="half" idx="10"/>
          </p:nvPr>
        </p:nvSpPr>
        <p:spPr/>
        <p:txBody>
          <a:bodyPr/>
          <a:lstStyle/>
          <a:p>
            <a:fld id="{B61BEF0D-F0BB-DE4B-95CE-6DB70DBA9567}" type="datetimeFigureOut">
              <a:rPr lang="en-US" dirty="0"/>
              <a:pPr/>
              <a:t>2/25/2021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asiūlymas su antrašt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lt-LT" smtClean="0"/>
              <a:t>Spustelėję redag. ruoš. pavad. stilių</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t-LT" smtClean="0"/>
              <a:t>Redaguoti šablono teksto stilius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Redaguoti šablono teksto stilius</a:t>
            </a:r>
          </a:p>
        </p:txBody>
      </p:sp>
      <p:sp>
        <p:nvSpPr>
          <p:cNvPr id="4" name="Date Placeholder 3"/>
          <p:cNvSpPr>
            <a:spLocks noGrp="1"/>
          </p:cNvSpPr>
          <p:nvPr>
            <p:ph type="dt" sz="half" idx="10"/>
          </p:nvPr>
        </p:nvSpPr>
        <p:spPr/>
        <p:txBody>
          <a:bodyPr/>
          <a:lstStyle/>
          <a:p>
            <a:fld id="{B61BEF0D-F0BB-DE4B-95CE-6DB70DBA9567}" type="datetimeFigureOut">
              <a:rPr lang="en-US" dirty="0"/>
              <a:pPr/>
              <a:t>2/25/2021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ortelės pavadinimas">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lt-LT" smtClean="0"/>
              <a:t>Spustelėję redag. ruoš. pavad. stilių</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lt-LT" smtClean="0"/>
              <a:t>Redaguoti šablono teksto stilius</a:t>
            </a:r>
          </a:p>
        </p:txBody>
      </p:sp>
      <p:sp>
        <p:nvSpPr>
          <p:cNvPr id="5" name="Date Placeholder 4"/>
          <p:cNvSpPr>
            <a:spLocks noGrp="1"/>
          </p:cNvSpPr>
          <p:nvPr>
            <p:ph type="dt" sz="half" idx="10"/>
          </p:nvPr>
        </p:nvSpPr>
        <p:spPr/>
        <p:txBody>
          <a:bodyPr/>
          <a:lstStyle/>
          <a:p>
            <a:fld id="{B61BEF0D-F0BB-DE4B-95CE-6DB70DBA9567}" type="datetimeFigureOut">
              <a:rPr lang="en-US" dirty="0"/>
              <a:pPr/>
              <a:t>2/25/2021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Pasiūlymo pavadinimas kortelės">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lt-LT" smtClean="0"/>
              <a:t>Spustelėję redag. ruoš. pavad. stilių</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t-LT" smtClean="0"/>
              <a:t>Redaguoti šablono teksto stilius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lt-LT" smtClean="0"/>
              <a:t>Redaguoti šablono teksto stilius</a:t>
            </a:r>
          </a:p>
        </p:txBody>
      </p:sp>
      <p:sp>
        <p:nvSpPr>
          <p:cNvPr id="5" name="Date Placeholder 4"/>
          <p:cNvSpPr>
            <a:spLocks noGrp="1"/>
          </p:cNvSpPr>
          <p:nvPr>
            <p:ph type="dt" sz="half" idx="10"/>
          </p:nvPr>
        </p:nvSpPr>
        <p:spPr/>
        <p:txBody>
          <a:bodyPr/>
          <a:lstStyle/>
          <a:p>
            <a:fld id="{B61BEF0D-F0BB-DE4B-95CE-6DB70DBA9567}" type="datetimeFigureOut">
              <a:rPr lang="en-US" dirty="0"/>
              <a:pPr/>
              <a:t>2/25/2021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arba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lt-LT" smtClean="0"/>
              <a:t>Spustelėję redag. ruoš. pavad. stilių</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t-LT" smtClean="0"/>
              <a:t>Redaguoti šablono teksto stilius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lt-LT" smtClean="0"/>
              <a:t>Redaguoti šablono teksto stilius</a:t>
            </a:r>
          </a:p>
        </p:txBody>
      </p:sp>
      <p:sp>
        <p:nvSpPr>
          <p:cNvPr id="5" name="Date Placeholder 4"/>
          <p:cNvSpPr>
            <a:spLocks noGrp="1"/>
          </p:cNvSpPr>
          <p:nvPr>
            <p:ph type="dt" sz="half" idx="10"/>
          </p:nvPr>
        </p:nvSpPr>
        <p:spPr/>
        <p:txBody>
          <a:bodyPr/>
          <a:lstStyle/>
          <a:p>
            <a:fld id="{B61BEF0D-F0BB-DE4B-95CE-6DB70DBA9567}" type="datetimeFigureOut">
              <a:rPr lang="en-US" dirty="0"/>
              <a:pPr/>
              <a:t>2/25/2021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lang="en-US" dirty="0"/>
          </a:p>
        </p:txBody>
      </p:sp>
      <p:sp>
        <p:nvSpPr>
          <p:cNvPr id="3" name="Vertical Text Placeholder 2"/>
          <p:cNvSpPr>
            <a:spLocks noGrp="1"/>
          </p:cNvSpPr>
          <p:nvPr>
            <p:ph type="body" orient="vert" idx="1"/>
          </p:nvPr>
        </p:nvSpPr>
        <p:spPr/>
        <p:txBody>
          <a:bodyPr vert="eaVert" anchor="t"/>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lt-LT" smtClean="0"/>
              <a:t>Spustelėję redag. ruoš. pavad. stilių</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lt-LT" smtClean="0"/>
              <a:t>Spustelėję redag. ruoš. pavad. stilių</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lt-LT" smtClean="0"/>
              <a:t>Spustelėję redag. ruoš. pavad. stilių</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Redaguoti šablono teksto stilius</a:t>
            </a:r>
          </a:p>
        </p:txBody>
      </p:sp>
      <p:sp>
        <p:nvSpPr>
          <p:cNvPr id="4" name="Date Placeholder 3"/>
          <p:cNvSpPr>
            <a:spLocks noGrp="1"/>
          </p:cNvSpPr>
          <p:nvPr>
            <p:ph type="dt" sz="half" idx="10"/>
          </p:nvPr>
        </p:nvSpPr>
        <p:spPr/>
        <p:txBody>
          <a:bodyPr/>
          <a:lstStyle/>
          <a:p>
            <a:fld id="{B61BEF0D-F0BB-DE4B-95CE-6DB70DBA9567}" type="datetimeFigureOut">
              <a:rPr lang="en-US" dirty="0"/>
              <a:pPr/>
              <a:t>2/25/2021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lt-LT" smtClean="0"/>
              <a:t>Spustelėję redag. ruoš. pavad. stilių</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lt-LT" smtClean="0"/>
              <a:t>Spustelėję redag. ruoš. pavad. stilių</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Redaguoti šablono teksto stilius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Redaguoti šablono teksto stilius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2/25/2021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smtClean="0"/>
              <a:t>Spustelėję redag. ruoš. pavad. stilių</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2/25/2021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2/25/2021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lt-LT" smtClean="0"/>
              <a:t>Spustelėję redag. ruoš. pavad. stilių</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smtClean="0"/>
              <a:t>Redaguoti šablono teksto stilius</a:t>
            </a:r>
          </a:p>
        </p:txBody>
      </p:sp>
      <p:sp>
        <p:nvSpPr>
          <p:cNvPr id="5" name="Date Placeholder 4"/>
          <p:cNvSpPr>
            <a:spLocks noGrp="1"/>
          </p:cNvSpPr>
          <p:nvPr>
            <p:ph type="dt" sz="half" idx="10"/>
          </p:nvPr>
        </p:nvSpPr>
        <p:spPr/>
        <p:txBody>
          <a:bodyPr/>
          <a:lstStyle/>
          <a:p>
            <a:fld id="{B61BEF0D-F0BB-DE4B-95CE-6DB70DBA9567}" type="datetimeFigureOut">
              <a:rPr lang="en-US" dirty="0"/>
              <a:pPr/>
              <a:t>2/25/2021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lt-LT" smtClean="0"/>
              <a:t>Spustelėję redag. ruoš. pavad. stilių</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lt-LT" smtClean="0"/>
              <a:t>Spustelėkite piktogr. norėdami įtraukti pav.</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smtClean="0"/>
              <a:t>Redaguoti šablono teksto stilius</a:t>
            </a:r>
          </a:p>
        </p:txBody>
      </p:sp>
      <p:sp>
        <p:nvSpPr>
          <p:cNvPr id="5" name="Date Placeholder 4"/>
          <p:cNvSpPr>
            <a:spLocks noGrp="1"/>
          </p:cNvSpPr>
          <p:nvPr>
            <p:ph type="dt" sz="half" idx="10"/>
          </p:nvPr>
        </p:nvSpPr>
        <p:spPr/>
        <p:txBody>
          <a:bodyPr/>
          <a:lstStyle/>
          <a:p>
            <a:fld id="{B61BEF0D-F0BB-DE4B-95CE-6DB70DBA9567}" type="datetimeFigureOut">
              <a:rPr lang="en-US" dirty="0"/>
              <a:pPr/>
              <a:t>2/25/2021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lt-LT" smtClean="0"/>
              <a:t>Spustelėję redag. ruoš. pavad. stilių</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lt-LT" smtClean="0"/>
              <a:t>Redaguoti šablono teksto stilius</a:t>
            </a:r>
          </a:p>
          <a:p>
            <a:pPr lvl="1"/>
            <a:r>
              <a:rPr lang="lt-LT" smtClean="0"/>
              <a:t>Antras lygis</a:t>
            </a:r>
          </a:p>
          <a:p>
            <a:pPr lvl="2"/>
            <a:r>
              <a:rPr lang="lt-LT" smtClean="0"/>
              <a:t>Trečias lygis</a:t>
            </a:r>
          </a:p>
          <a:p>
            <a:pPr lvl="3"/>
            <a:r>
              <a:rPr lang="lt-LT" smtClean="0"/>
              <a:t>Ketvirtas lygis</a:t>
            </a:r>
          </a:p>
          <a:p>
            <a:pPr lvl="4"/>
            <a:r>
              <a:rPr lang="lt-LT" smtClean="0"/>
              <a:t>Penktas lygis</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2/25/2021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ctrTitle"/>
          </p:nvPr>
        </p:nvSpPr>
        <p:spPr>
          <a:xfrm>
            <a:off x="2589212" y="1508760"/>
            <a:ext cx="8915399" cy="2262781"/>
          </a:xfrm>
        </p:spPr>
        <p:txBody>
          <a:bodyPr/>
          <a:lstStyle/>
          <a:p>
            <a:pPr algn="ctr"/>
            <a:r>
              <a:rPr lang="en-US" b="1" dirty="0" err="1" smtClean="0">
                <a:solidFill>
                  <a:schemeClr val="tx1"/>
                </a:solidFill>
              </a:rPr>
              <a:t>Stresas</a:t>
            </a:r>
            <a:r>
              <a:rPr lang="en-US" b="1" dirty="0" smtClean="0">
                <a:solidFill>
                  <a:schemeClr val="tx1"/>
                </a:solidFill>
              </a:rPr>
              <a:t> </a:t>
            </a:r>
            <a:r>
              <a:rPr lang="en-US" b="1" dirty="0" err="1" smtClean="0">
                <a:solidFill>
                  <a:schemeClr val="tx1"/>
                </a:solidFill>
              </a:rPr>
              <a:t>ir</a:t>
            </a:r>
            <a:r>
              <a:rPr lang="en-US" b="1" dirty="0" smtClean="0">
                <a:solidFill>
                  <a:schemeClr val="tx1"/>
                </a:solidFill>
              </a:rPr>
              <a:t> </a:t>
            </a:r>
            <a:r>
              <a:rPr lang="en-US" b="1" dirty="0" err="1" smtClean="0">
                <a:solidFill>
                  <a:schemeClr val="tx1"/>
                </a:solidFill>
              </a:rPr>
              <a:t>perdegimas</a:t>
            </a:r>
            <a:r>
              <a:rPr lang="en-US" b="1" dirty="0" smtClean="0">
                <a:solidFill>
                  <a:schemeClr val="tx1"/>
                </a:solidFill>
              </a:rPr>
              <a:t> </a:t>
            </a:r>
            <a:r>
              <a:rPr lang="en-US" b="1" dirty="0" err="1" smtClean="0">
                <a:solidFill>
                  <a:schemeClr val="tx1"/>
                </a:solidFill>
              </a:rPr>
              <a:t>darbe</a:t>
            </a:r>
            <a:endParaRPr lang="en-US" b="1" dirty="0">
              <a:solidFill>
                <a:schemeClr val="tx1"/>
              </a:solidFill>
            </a:endParaRPr>
          </a:p>
        </p:txBody>
      </p:sp>
      <p:sp>
        <p:nvSpPr>
          <p:cNvPr id="3" name="Antrinis pavadinimas 2"/>
          <p:cNvSpPr>
            <a:spLocks noGrp="1"/>
          </p:cNvSpPr>
          <p:nvPr>
            <p:ph type="subTitle" idx="1"/>
          </p:nvPr>
        </p:nvSpPr>
        <p:spPr/>
        <p:txBody>
          <a:bodyPr/>
          <a:lstStyle/>
          <a:p>
            <a:pPr algn="r"/>
            <a:r>
              <a:rPr lang="lt-LT" dirty="0" smtClean="0"/>
              <a:t>Parengė psichologė A. Andrijauskienė</a:t>
            </a:r>
          </a:p>
          <a:p>
            <a:pPr algn="r"/>
            <a:r>
              <a:rPr lang="en-US" dirty="0" err="1" smtClean="0"/>
              <a:t>Metodin</a:t>
            </a:r>
            <a:r>
              <a:rPr lang="lt-LT" dirty="0" smtClean="0"/>
              <a:t>ė medžiaga paimta iš P. </a:t>
            </a:r>
            <a:r>
              <a:rPr lang="lt-LT" dirty="0" err="1" smtClean="0"/>
              <a:t>Rakštiko</a:t>
            </a:r>
            <a:r>
              <a:rPr lang="lt-LT" dirty="0" smtClean="0"/>
              <a:t> seminaro „Streso ir perdegimo sindromo atpažinimas ir </a:t>
            </a:r>
            <a:r>
              <a:rPr lang="lt-LT" dirty="0" err="1" smtClean="0"/>
              <a:t>įveika</a:t>
            </a:r>
            <a:r>
              <a:rPr lang="lt-LT" dirty="0" smtClean="0"/>
              <a:t>“</a:t>
            </a:r>
            <a:endParaRPr lang="en-US" dirty="0"/>
          </a:p>
        </p:txBody>
      </p:sp>
    </p:spTree>
    <p:extLst>
      <p:ext uri="{BB962C8B-B14F-4D97-AF65-F5344CB8AC3E}">
        <p14:creationId xmlns:p14="http://schemas.microsoft.com/office/powerpoint/2010/main" val="32866163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b="1" dirty="0" smtClean="0"/>
              <a:t>Kūno arba fizinės reakcijos</a:t>
            </a:r>
            <a:endParaRPr lang="en-US" b="1" dirty="0"/>
          </a:p>
        </p:txBody>
      </p:sp>
      <p:sp>
        <p:nvSpPr>
          <p:cNvPr id="3" name="Turinio vietos rezervavimo ženklas 2"/>
          <p:cNvSpPr>
            <a:spLocks noGrp="1"/>
          </p:cNvSpPr>
          <p:nvPr>
            <p:ph idx="1"/>
          </p:nvPr>
        </p:nvSpPr>
        <p:spPr>
          <a:xfrm>
            <a:off x="2589212" y="1489165"/>
            <a:ext cx="8915400" cy="4598126"/>
          </a:xfrm>
        </p:spPr>
        <p:txBody>
          <a:bodyPr>
            <a:normAutofit/>
          </a:bodyPr>
          <a:lstStyle/>
          <a:p>
            <a:pPr marL="0" indent="0">
              <a:buNone/>
            </a:pPr>
            <a:endParaRPr lang="en-US" dirty="0" smtClean="0"/>
          </a:p>
          <a:p>
            <a:r>
              <a:rPr lang="en-US" sz="2000" dirty="0" err="1" smtClean="0"/>
              <a:t>Prakaitavimas</a:t>
            </a:r>
            <a:r>
              <a:rPr lang="en-US" sz="2000" dirty="0" smtClean="0"/>
              <a:t> </a:t>
            </a:r>
          </a:p>
          <a:p>
            <a:r>
              <a:rPr lang="lt-LT" sz="2000" dirty="0" smtClean="0"/>
              <a:t>Nugaros, krūtinės, raumenų ar galvos skausmai </a:t>
            </a:r>
          </a:p>
          <a:p>
            <a:r>
              <a:rPr lang="en-US" sz="2000" dirty="0" err="1" smtClean="0"/>
              <a:t>Širdies</a:t>
            </a:r>
            <a:r>
              <a:rPr lang="en-US" sz="2000" dirty="0" smtClean="0"/>
              <a:t> </a:t>
            </a:r>
            <a:r>
              <a:rPr lang="en-US" sz="2000" dirty="0" err="1" smtClean="0"/>
              <a:t>veiklos</a:t>
            </a:r>
            <a:r>
              <a:rPr lang="en-US" sz="2000" dirty="0" smtClean="0"/>
              <a:t> </a:t>
            </a:r>
            <a:r>
              <a:rPr lang="en-US" sz="2000" dirty="0" err="1" smtClean="0"/>
              <a:t>sutrikimai</a:t>
            </a:r>
            <a:r>
              <a:rPr lang="en-US" sz="2000" dirty="0" smtClean="0"/>
              <a:t> </a:t>
            </a:r>
          </a:p>
          <a:p>
            <a:r>
              <a:rPr lang="en-US" sz="2000" dirty="0" err="1" smtClean="0"/>
              <a:t>Aukštas</a:t>
            </a:r>
            <a:r>
              <a:rPr lang="en-US" sz="2000" dirty="0" smtClean="0"/>
              <a:t> </a:t>
            </a:r>
            <a:r>
              <a:rPr lang="en-US" sz="2000" dirty="0" err="1" smtClean="0"/>
              <a:t>kraujospūdis</a:t>
            </a:r>
            <a:r>
              <a:rPr lang="en-US" sz="2000" dirty="0" smtClean="0"/>
              <a:t> </a:t>
            </a:r>
          </a:p>
          <a:p>
            <a:r>
              <a:rPr lang="en-US" sz="2000" dirty="0" err="1" smtClean="0"/>
              <a:t>Virškinimo</a:t>
            </a:r>
            <a:r>
              <a:rPr lang="en-US" sz="2000" dirty="0" smtClean="0"/>
              <a:t> </a:t>
            </a:r>
            <a:r>
              <a:rPr lang="en-US" sz="2000" dirty="0" err="1" smtClean="0"/>
              <a:t>problemos</a:t>
            </a:r>
            <a:r>
              <a:rPr lang="en-US" sz="2000" dirty="0" smtClean="0"/>
              <a:t>, </a:t>
            </a:r>
            <a:r>
              <a:rPr lang="en-US" sz="2000" dirty="0" err="1" smtClean="0"/>
              <a:t>skrandžio</a:t>
            </a:r>
            <a:r>
              <a:rPr lang="en-US" sz="2000" dirty="0" smtClean="0"/>
              <a:t> </a:t>
            </a:r>
            <a:r>
              <a:rPr lang="en-US" sz="2000" dirty="0" err="1" smtClean="0"/>
              <a:t>skausmai</a:t>
            </a:r>
            <a:r>
              <a:rPr lang="en-US" sz="2000" dirty="0" smtClean="0"/>
              <a:t> </a:t>
            </a:r>
          </a:p>
          <a:p>
            <a:r>
              <a:rPr lang="en-US" sz="2000" dirty="0" err="1" smtClean="0"/>
              <a:t>Nusilpęs</a:t>
            </a:r>
            <a:r>
              <a:rPr lang="en-US" sz="2000" dirty="0" smtClean="0"/>
              <a:t> </a:t>
            </a:r>
            <a:r>
              <a:rPr lang="en-US" sz="2000" dirty="0" err="1" smtClean="0"/>
              <a:t>imunitetas</a:t>
            </a:r>
            <a:r>
              <a:rPr lang="en-US" sz="2000" dirty="0" smtClean="0"/>
              <a:t> </a:t>
            </a:r>
          </a:p>
          <a:p>
            <a:r>
              <a:rPr lang="en-US" sz="2000" dirty="0" err="1" smtClean="0"/>
              <a:t>Miego</a:t>
            </a:r>
            <a:r>
              <a:rPr lang="en-US" sz="2000" dirty="0" smtClean="0"/>
              <a:t> </a:t>
            </a:r>
            <a:r>
              <a:rPr lang="en-US" sz="2000" dirty="0" err="1" smtClean="0"/>
              <a:t>sutrikimai</a:t>
            </a:r>
            <a:r>
              <a:rPr lang="en-US" sz="2000" dirty="0" smtClean="0"/>
              <a:t> </a:t>
            </a:r>
          </a:p>
          <a:p>
            <a:r>
              <a:rPr lang="lt-LT" sz="2000" dirty="0" smtClean="0"/>
              <a:t>Raumenų masės sumažėjimas </a:t>
            </a:r>
          </a:p>
          <a:p>
            <a:pPr marL="0" indent="0">
              <a:buNone/>
            </a:pPr>
            <a:endParaRPr lang="lt-LT" dirty="0" smtClean="0"/>
          </a:p>
          <a:p>
            <a:endParaRPr lang="lt-LT" dirty="0"/>
          </a:p>
        </p:txBody>
      </p:sp>
    </p:spTree>
    <p:extLst>
      <p:ext uri="{BB962C8B-B14F-4D97-AF65-F5344CB8AC3E}">
        <p14:creationId xmlns:p14="http://schemas.microsoft.com/office/powerpoint/2010/main" val="25580729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b="1" dirty="0" smtClean="0"/>
              <a:t>Emocinės reakcijos</a:t>
            </a:r>
            <a:endParaRPr lang="en-US" b="1" dirty="0"/>
          </a:p>
        </p:txBody>
      </p:sp>
      <p:sp>
        <p:nvSpPr>
          <p:cNvPr id="3" name="Turinio vietos rezervavimo ženklas 2"/>
          <p:cNvSpPr>
            <a:spLocks noGrp="1"/>
          </p:cNvSpPr>
          <p:nvPr>
            <p:ph idx="1"/>
          </p:nvPr>
        </p:nvSpPr>
        <p:spPr>
          <a:xfrm>
            <a:off x="2589212" y="1410789"/>
            <a:ext cx="8915400" cy="4859382"/>
          </a:xfrm>
        </p:spPr>
        <p:txBody>
          <a:bodyPr>
            <a:normAutofit/>
          </a:bodyPr>
          <a:lstStyle/>
          <a:p>
            <a:r>
              <a:rPr lang="en-US" sz="2000" dirty="0" err="1" smtClean="0"/>
              <a:t>Dirglumas</a:t>
            </a:r>
            <a:r>
              <a:rPr lang="en-US" sz="2000" dirty="0" smtClean="0"/>
              <a:t> </a:t>
            </a:r>
            <a:r>
              <a:rPr lang="en-US" sz="2000" dirty="0"/>
              <a:t>/ </a:t>
            </a:r>
            <a:r>
              <a:rPr lang="en-US" sz="2000" dirty="0" err="1"/>
              <a:t>irzlumas</a:t>
            </a:r>
            <a:r>
              <a:rPr lang="en-US" sz="2000" dirty="0"/>
              <a:t> </a:t>
            </a:r>
          </a:p>
          <a:p>
            <a:r>
              <a:rPr lang="lt-LT" sz="2000" dirty="0"/>
              <a:t>Padidėjęs nerimo lygis </a:t>
            </a:r>
          </a:p>
          <a:p>
            <a:r>
              <a:rPr lang="lt-LT" sz="2000" dirty="0"/>
              <a:t>Dažna nuotaikų kaita </a:t>
            </a:r>
          </a:p>
          <a:p>
            <a:r>
              <a:rPr lang="lt-LT" sz="2000" dirty="0"/>
              <a:t>Padidėjęs jautrumas </a:t>
            </a:r>
          </a:p>
          <a:p>
            <a:r>
              <a:rPr lang="en-US" sz="2000" dirty="0" err="1"/>
              <a:t>Liūdesys</a:t>
            </a:r>
            <a:r>
              <a:rPr lang="en-US" sz="2000" dirty="0"/>
              <a:t> / </a:t>
            </a:r>
            <a:r>
              <a:rPr lang="en-US" sz="2000" dirty="0" err="1"/>
              <a:t>depresija</a:t>
            </a:r>
            <a:r>
              <a:rPr lang="en-US" sz="2000" dirty="0"/>
              <a:t> </a:t>
            </a:r>
          </a:p>
          <a:p>
            <a:r>
              <a:rPr lang="en-US" sz="2000" dirty="0" err="1"/>
              <a:t>Pyktis</a:t>
            </a:r>
            <a:r>
              <a:rPr lang="en-US" sz="2000" dirty="0"/>
              <a:t> / </a:t>
            </a:r>
            <a:r>
              <a:rPr lang="en-US" sz="2000" dirty="0" err="1"/>
              <a:t>agresija</a:t>
            </a:r>
            <a:r>
              <a:rPr lang="en-US" sz="2000" dirty="0"/>
              <a:t> </a:t>
            </a:r>
          </a:p>
          <a:p>
            <a:r>
              <a:rPr lang="en-US" sz="2000" dirty="0" err="1"/>
              <a:t>Sumišimas</a:t>
            </a:r>
            <a:r>
              <a:rPr lang="en-US" sz="2000" dirty="0"/>
              <a:t> / </a:t>
            </a:r>
            <a:r>
              <a:rPr lang="en-US" sz="2000" dirty="0" err="1"/>
              <a:t>sutrikimas</a:t>
            </a:r>
            <a:r>
              <a:rPr lang="en-US" sz="2000" dirty="0"/>
              <a:t> </a:t>
            </a:r>
          </a:p>
          <a:p>
            <a:r>
              <a:rPr lang="en-US" sz="2000" dirty="0" err="1"/>
              <a:t>Greitas</a:t>
            </a:r>
            <a:r>
              <a:rPr lang="en-US" sz="2000" dirty="0"/>
              <a:t> </a:t>
            </a:r>
            <a:r>
              <a:rPr lang="en-US" sz="2000" dirty="0" err="1"/>
              <a:t>susigraudinimas</a:t>
            </a:r>
            <a:r>
              <a:rPr lang="en-US" sz="2000" dirty="0"/>
              <a:t> / </a:t>
            </a:r>
            <a:r>
              <a:rPr lang="en-US" sz="2000" dirty="0" err="1"/>
              <a:t>ašaringumas</a:t>
            </a:r>
            <a:r>
              <a:rPr lang="en-US" sz="2000" dirty="0"/>
              <a:t> </a:t>
            </a:r>
          </a:p>
          <a:p>
            <a:r>
              <a:rPr lang="en-US" sz="2000" dirty="0" err="1"/>
              <a:t>Negatyvizmas</a:t>
            </a:r>
            <a:r>
              <a:rPr lang="en-US" sz="2000" dirty="0"/>
              <a:t> </a:t>
            </a:r>
          </a:p>
          <a:p>
            <a:r>
              <a:rPr lang="en-US" sz="2000" dirty="0" err="1"/>
              <a:t>Abejingumas</a:t>
            </a:r>
            <a:r>
              <a:rPr lang="en-US" sz="2000" dirty="0"/>
              <a:t> </a:t>
            </a:r>
          </a:p>
          <a:p>
            <a:r>
              <a:rPr lang="en-US" sz="2000" dirty="0" err="1"/>
              <a:t>Priešiškumas</a:t>
            </a:r>
            <a:r>
              <a:rPr lang="en-US" sz="2000" dirty="0"/>
              <a:t> </a:t>
            </a:r>
          </a:p>
        </p:txBody>
      </p:sp>
    </p:spTree>
    <p:extLst>
      <p:ext uri="{BB962C8B-B14F-4D97-AF65-F5344CB8AC3E}">
        <p14:creationId xmlns:p14="http://schemas.microsoft.com/office/powerpoint/2010/main" val="25565071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b="1" dirty="0" smtClean="0"/>
              <a:t>Elgesio pakitimai</a:t>
            </a:r>
            <a:endParaRPr lang="en-US" b="1" dirty="0"/>
          </a:p>
        </p:txBody>
      </p:sp>
      <p:sp>
        <p:nvSpPr>
          <p:cNvPr id="3" name="Turinio vietos rezervavimo ženklas 2"/>
          <p:cNvSpPr>
            <a:spLocks noGrp="1"/>
          </p:cNvSpPr>
          <p:nvPr>
            <p:ph idx="1"/>
          </p:nvPr>
        </p:nvSpPr>
        <p:spPr>
          <a:xfrm>
            <a:off x="2445520" y="1264555"/>
            <a:ext cx="8915400" cy="3777622"/>
          </a:xfrm>
        </p:spPr>
        <p:txBody>
          <a:bodyPr/>
          <a:lstStyle/>
          <a:p>
            <a:endParaRPr lang="en-US" dirty="0"/>
          </a:p>
          <a:p>
            <a:r>
              <a:rPr lang="lt-LT" sz="2000" dirty="0"/>
              <a:t>Sustiprėję žalingi įpročiai </a:t>
            </a:r>
          </a:p>
          <a:p>
            <a:r>
              <a:rPr lang="lt-LT" sz="2000" dirty="0"/>
              <a:t>Atidėliojimas / delsimas </a:t>
            </a:r>
          </a:p>
          <a:p>
            <a:r>
              <a:rPr lang="en-US" sz="2000" dirty="0" err="1"/>
              <a:t>Įkyrus</a:t>
            </a:r>
            <a:r>
              <a:rPr lang="en-US" sz="2000" dirty="0"/>
              <a:t> </a:t>
            </a:r>
            <a:r>
              <a:rPr lang="en-US" sz="2000" dirty="0" err="1"/>
              <a:t>susikoncentravimas</a:t>
            </a:r>
            <a:r>
              <a:rPr lang="en-US" sz="2000" dirty="0"/>
              <a:t> į </a:t>
            </a:r>
            <a:r>
              <a:rPr lang="en-US" sz="2000" dirty="0" err="1"/>
              <a:t>nereikšmingus</a:t>
            </a:r>
            <a:r>
              <a:rPr lang="en-US" sz="2000" dirty="0"/>
              <a:t> </a:t>
            </a:r>
            <a:r>
              <a:rPr lang="en-US" sz="2000" dirty="0" err="1"/>
              <a:t>dalykus</a:t>
            </a:r>
            <a:r>
              <a:rPr lang="en-US" sz="2000" dirty="0"/>
              <a:t> </a:t>
            </a:r>
          </a:p>
          <a:p>
            <a:r>
              <a:rPr lang="lt-LT" sz="2000" dirty="0"/>
              <a:t>Atsiribojimas nuo artimųjų, draugų, kolegų </a:t>
            </a:r>
          </a:p>
          <a:p>
            <a:r>
              <a:rPr lang="en-US" sz="2000" dirty="0" err="1"/>
              <a:t>Motyvacijos</a:t>
            </a:r>
            <a:r>
              <a:rPr lang="en-US" sz="2000" dirty="0"/>
              <a:t> </a:t>
            </a:r>
            <a:r>
              <a:rPr lang="en-US" sz="2000" dirty="0" err="1"/>
              <a:t>trūkumas</a:t>
            </a:r>
            <a:r>
              <a:rPr lang="en-US" sz="2000" dirty="0"/>
              <a:t> </a:t>
            </a:r>
          </a:p>
          <a:p>
            <a:r>
              <a:rPr lang="lt-LT" sz="2000" dirty="0"/>
              <a:t>Darbo tempo lėtėjimas </a:t>
            </a:r>
          </a:p>
          <a:p>
            <a:r>
              <a:rPr lang="en-US" sz="2000" dirty="0" err="1"/>
              <a:t>Blogas</a:t>
            </a:r>
            <a:r>
              <a:rPr lang="en-US" sz="2000" dirty="0"/>
              <a:t> </a:t>
            </a:r>
            <a:r>
              <a:rPr lang="en-US" sz="2000" dirty="0" err="1"/>
              <a:t>darbo</a:t>
            </a:r>
            <a:r>
              <a:rPr lang="en-US" sz="2000" dirty="0"/>
              <a:t> </a:t>
            </a:r>
            <a:r>
              <a:rPr lang="en-US" sz="2000" dirty="0" err="1"/>
              <a:t>atlikimas</a:t>
            </a:r>
            <a:r>
              <a:rPr lang="en-US" sz="2000" dirty="0"/>
              <a:t> </a:t>
            </a:r>
          </a:p>
        </p:txBody>
      </p:sp>
    </p:spTree>
    <p:extLst>
      <p:ext uri="{BB962C8B-B14F-4D97-AF65-F5344CB8AC3E}">
        <p14:creationId xmlns:p14="http://schemas.microsoft.com/office/powerpoint/2010/main" val="10574603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en-US" dirty="0"/>
              <a:t/>
            </a:r>
            <a:br>
              <a:rPr lang="en-US" dirty="0"/>
            </a:br>
            <a:r>
              <a:rPr lang="lt-LT" b="1" dirty="0"/>
              <a:t>Kognityvinių procesų pokyčiai </a:t>
            </a:r>
            <a:endParaRPr lang="en-US" b="1" dirty="0"/>
          </a:p>
        </p:txBody>
      </p:sp>
      <p:sp>
        <p:nvSpPr>
          <p:cNvPr id="3" name="Turinio vietos rezervavimo ženklas 2"/>
          <p:cNvSpPr>
            <a:spLocks noGrp="1"/>
          </p:cNvSpPr>
          <p:nvPr>
            <p:ph idx="1"/>
          </p:nvPr>
        </p:nvSpPr>
        <p:spPr>
          <a:xfrm>
            <a:off x="2497772" y="1702526"/>
            <a:ext cx="8915400" cy="3777622"/>
          </a:xfrm>
        </p:spPr>
        <p:txBody>
          <a:bodyPr/>
          <a:lstStyle/>
          <a:p>
            <a:endParaRPr lang="en-US" dirty="0"/>
          </a:p>
          <a:p>
            <a:r>
              <a:rPr lang="lt-LT" sz="2000" dirty="0"/>
              <a:t>Dėmesio koncentracijos sutrikimai </a:t>
            </a:r>
          </a:p>
          <a:p>
            <a:r>
              <a:rPr lang="lt-LT" sz="2000" dirty="0"/>
              <a:t>Atminties susilpnėjimas </a:t>
            </a:r>
          </a:p>
          <a:p>
            <a:r>
              <a:rPr lang="en-US" sz="2000" dirty="0" err="1"/>
              <a:t>Mąstymo</a:t>
            </a:r>
            <a:r>
              <a:rPr lang="en-US" sz="2000" dirty="0"/>
              <a:t> </a:t>
            </a:r>
            <a:r>
              <a:rPr lang="en-US" sz="2000" dirty="0" err="1"/>
              <a:t>sutrikimai</a:t>
            </a:r>
            <a:r>
              <a:rPr lang="en-US" sz="2000" dirty="0"/>
              <a:t> </a:t>
            </a:r>
            <a:endParaRPr lang="lt-LT" sz="2000" dirty="0" smtClean="0"/>
          </a:p>
          <a:p>
            <a:pPr marL="0" indent="0">
              <a:buNone/>
            </a:pPr>
            <a:endParaRPr lang="en-US" sz="2000" dirty="0"/>
          </a:p>
        </p:txBody>
      </p:sp>
      <p:pic>
        <p:nvPicPr>
          <p:cNvPr id="4" name="Paveikslėlis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51462" y="3320064"/>
            <a:ext cx="6153150" cy="3238500"/>
          </a:xfrm>
          <a:prstGeom prst="rect">
            <a:avLst/>
          </a:prstGeom>
        </p:spPr>
      </p:pic>
    </p:spTree>
    <p:extLst>
      <p:ext uri="{BB962C8B-B14F-4D97-AF65-F5344CB8AC3E}">
        <p14:creationId xmlns:p14="http://schemas.microsoft.com/office/powerpoint/2010/main" val="34371611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normAutofit/>
          </a:bodyPr>
          <a:lstStyle/>
          <a:p>
            <a:r>
              <a:rPr lang="en-US" b="1" dirty="0" err="1" smtClean="0"/>
              <a:t>Skirkite</a:t>
            </a:r>
            <a:r>
              <a:rPr lang="en-US" b="1" dirty="0" smtClean="0"/>
              <a:t> </a:t>
            </a:r>
            <a:r>
              <a:rPr lang="en-US" b="1" dirty="0" err="1"/>
              <a:t>laiko</a:t>
            </a:r>
            <a:r>
              <a:rPr lang="en-US" b="1" dirty="0"/>
              <a:t> </a:t>
            </a:r>
            <a:r>
              <a:rPr lang="en-US" b="1" dirty="0" err="1"/>
              <a:t>smagiems</a:t>
            </a:r>
            <a:r>
              <a:rPr lang="en-US" b="1" dirty="0"/>
              <a:t> </a:t>
            </a:r>
            <a:r>
              <a:rPr lang="en-US" b="1" dirty="0" err="1"/>
              <a:t>dalykams</a:t>
            </a:r>
            <a:r>
              <a:rPr lang="en-US" b="1" dirty="0"/>
              <a:t> </a:t>
            </a:r>
            <a:r>
              <a:rPr lang="en-US" b="1" dirty="0" err="1"/>
              <a:t>ir</a:t>
            </a:r>
            <a:r>
              <a:rPr lang="en-US" b="1" dirty="0"/>
              <a:t> </a:t>
            </a:r>
            <a:r>
              <a:rPr lang="en-US" b="1" dirty="0" err="1"/>
              <a:t>atsipalaidavimui</a:t>
            </a:r>
            <a:r>
              <a:rPr lang="en-US" b="1" dirty="0"/>
              <a:t> </a:t>
            </a:r>
          </a:p>
        </p:txBody>
      </p:sp>
      <p:sp>
        <p:nvSpPr>
          <p:cNvPr id="3" name="Turinio vietos rezervavimo ženklas 2"/>
          <p:cNvSpPr>
            <a:spLocks noGrp="1"/>
          </p:cNvSpPr>
          <p:nvPr>
            <p:ph idx="1"/>
          </p:nvPr>
        </p:nvSpPr>
        <p:spPr>
          <a:xfrm>
            <a:off x="2589212" y="1905001"/>
            <a:ext cx="8915400" cy="4234542"/>
          </a:xfrm>
        </p:spPr>
        <p:txBody>
          <a:bodyPr/>
          <a:lstStyle/>
          <a:p>
            <a:endParaRPr lang="en-US" dirty="0"/>
          </a:p>
          <a:p>
            <a:r>
              <a:rPr lang="en-US" sz="2000" dirty="0" err="1"/>
              <a:t>Planuokite</a:t>
            </a:r>
            <a:r>
              <a:rPr lang="en-US" sz="2000" dirty="0"/>
              <a:t> </a:t>
            </a:r>
            <a:r>
              <a:rPr lang="en-US" sz="2000" dirty="0" err="1"/>
              <a:t>laiką</a:t>
            </a:r>
            <a:r>
              <a:rPr lang="en-US" sz="2000" dirty="0"/>
              <a:t> </a:t>
            </a:r>
            <a:r>
              <a:rPr lang="en-US" sz="2000" dirty="0" err="1"/>
              <a:t>poilsiui</a:t>
            </a:r>
            <a:r>
              <a:rPr lang="en-US" sz="2000" dirty="0"/>
              <a:t> / </a:t>
            </a:r>
            <a:r>
              <a:rPr lang="en-US" sz="2000" dirty="0" err="1"/>
              <a:t>atsipalaidavimui</a:t>
            </a:r>
            <a:r>
              <a:rPr lang="en-US" sz="2000" dirty="0"/>
              <a:t>. </a:t>
            </a:r>
          </a:p>
          <a:p>
            <a:r>
              <a:rPr lang="en-US" sz="2000" dirty="0" err="1"/>
              <a:t>Įtraukite</a:t>
            </a:r>
            <a:r>
              <a:rPr lang="en-US" sz="2000" dirty="0"/>
              <a:t> </a:t>
            </a:r>
            <a:r>
              <a:rPr lang="en-US" sz="2000" dirty="0" err="1"/>
              <a:t>poilsiui</a:t>
            </a:r>
            <a:r>
              <a:rPr lang="en-US" sz="2000" dirty="0"/>
              <a:t> </a:t>
            </a:r>
            <a:r>
              <a:rPr lang="en-US" sz="2000" dirty="0" err="1"/>
              <a:t>ir</a:t>
            </a:r>
            <a:r>
              <a:rPr lang="en-US" sz="2000" dirty="0"/>
              <a:t> </a:t>
            </a:r>
            <a:r>
              <a:rPr lang="en-US" sz="2000" dirty="0" err="1"/>
              <a:t>atsipalaidavimui</a:t>
            </a:r>
            <a:r>
              <a:rPr lang="en-US" sz="2000" dirty="0"/>
              <a:t> </a:t>
            </a:r>
            <a:r>
              <a:rPr lang="en-US" sz="2000" dirty="0" err="1"/>
              <a:t>skirtą</a:t>
            </a:r>
            <a:r>
              <a:rPr lang="en-US" sz="2000" dirty="0"/>
              <a:t> </a:t>
            </a:r>
            <a:r>
              <a:rPr lang="en-US" sz="2000" dirty="0" err="1"/>
              <a:t>laiką</a:t>
            </a:r>
            <a:r>
              <a:rPr lang="en-US" sz="2000" dirty="0"/>
              <a:t> į </a:t>
            </a:r>
            <a:r>
              <a:rPr lang="en-US" sz="2000" dirty="0" err="1"/>
              <a:t>savo</a:t>
            </a:r>
            <a:r>
              <a:rPr lang="en-US" sz="2000" dirty="0"/>
              <a:t> </a:t>
            </a:r>
            <a:r>
              <a:rPr lang="en-US" sz="2000" dirty="0" err="1"/>
              <a:t>dienotvarkę</a:t>
            </a:r>
            <a:r>
              <a:rPr lang="en-US" sz="2000" dirty="0"/>
              <a:t>. </a:t>
            </a:r>
          </a:p>
          <a:p>
            <a:r>
              <a:rPr lang="lt-LT" sz="2000" dirty="0"/>
              <a:t>Bendraukite su pozityviais žmonėmis. </a:t>
            </a:r>
          </a:p>
          <a:p>
            <a:r>
              <a:rPr lang="en-US" sz="2000" dirty="0" err="1"/>
              <a:t>Kasdien</a:t>
            </a:r>
            <a:r>
              <a:rPr lang="en-US" sz="2000" dirty="0"/>
              <a:t> </a:t>
            </a:r>
            <a:r>
              <a:rPr lang="en-US" sz="2000" dirty="0" err="1"/>
              <a:t>darykite</a:t>
            </a:r>
            <a:r>
              <a:rPr lang="en-US" sz="2000" dirty="0"/>
              <a:t> </a:t>
            </a:r>
            <a:r>
              <a:rPr lang="en-US" sz="2000" dirty="0" err="1"/>
              <a:t>ką</a:t>
            </a:r>
            <a:r>
              <a:rPr lang="en-US" sz="2000" dirty="0"/>
              <a:t> </a:t>
            </a:r>
            <a:r>
              <a:rPr lang="en-US" sz="2000" dirty="0" err="1"/>
              <a:t>nors</a:t>
            </a:r>
            <a:r>
              <a:rPr lang="en-US" sz="2000" dirty="0"/>
              <a:t> </a:t>
            </a:r>
            <a:r>
              <a:rPr lang="en-US" sz="2000" dirty="0" err="1"/>
              <a:t>tokio</a:t>
            </a:r>
            <a:r>
              <a:rPr lang="en-US" sz="2000" dirty="0"/>
              <a:t>, </a:t>
            </a:r>
            <a:r>
              <a:rPr lang="en-US" sz="2000" dirty="0" err="1"/>
              <a:t>kas</a:t>
            </a:r>
            <a:r>
              <a:rPr lang="en-US" sz="2000" dirty="0"/>
              <a:t> jus </a:t>
            </a:r>
            <a:r>
              <a:rPr lang="en-US" sz="2000" dirty="0" err="1"/>
              <a:t>džiugina</a:t>
            </a:r>
            <a:r>
              <a:rPr lang="en-US" sz="2000" dirty="0"/>
              <a:t>. </a:t>
            </a:r>
          </a:p>
          <a:p>
            <a:r>
              <a:rPr lang="lt-LT" sz="2000" dirty="0"/>
              <a:t>Puoselėkite savo humoro jausmą. </a:t>
            </a:r>
          </a:p>
          <a:p>
            <a:r>
              <a:rPr lang="lt-LT" sz="2000" dirty="0"/>
              <a:t>Pradėkite nuo gebėjimo pažiūrėti į save iš šalies ir pasijuokti. </a:t>
            </a:r>
            <a:endParaRPr lang="lt-LT" sz="2000" dirty="0" smtClean="0"/>
          </a:p>
          <a:p>
            <a:pPr marL="0" indent="0">
              <a:buNone/>
            </a:pPr>
            <a:endParaRPr lang="en-US" sz="2000" dirty="0"/>
          </a:p>
        </p:txBody>
      </p:sp>
      <p:pic>
        <p:nvPicPr>
          <p:cNvPr id="4" name="Paveikslėlis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62861" y="4955585"/>
            <a:ext cx="3267075" cy="1362075"/>
          </a:xfrm>
          <a:prstGeom prst="rect">
            <a:avLst/>
          </a:prstGeom>
        </p:spPr>
      </p:pic>
    </p:spTree>
    <p:extLst>
      <p:ext uri="{BB962C8B-B14F-4D97-AF65-F5344CB8AC3E}">
        <p14:creationId xmlns:p14="http://schemas.microsoft.com/office/powerpoint/2010/main" val="28616352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2589212" y="310602"/>
            <a:ext cx="8911687" cy="1280890"/>
          </a:xfrm>
        </p:spPr>
        <p:txBody>
          <a:bodyPr/>
          <a:lstStyle/>
          <a:p>
            <a:r>
              <a:rPr lang="en-US" dirty="0"/>
              <a:t/>
            </a:r>
            <a:br>
              <a:rPr lang="en-US" dirty="0"/>
            </a:br>
            <a:r>
              <a:rPr lang="en-US" b="1" dirty="0" err="1"/>
              <a:t>Efektyvūs</a:t>
            </a:r>
            <a:r>
              <a:rPr lang="en-US" b="1" dirty="0"/>
              <a:t> </a:t>
            </a:r>
            <a:r>
              <a:rPr lang="en-US" b="1" dirty="0" err="1"/>
              <a:t>streso</a:t>
            </a:r>
            <a:r>
              <a:rPr lang="en-US" b="1" dirty="0"/>
              <a:t> </a:t>
            </a:r>
            <a:r>
              <a:rPr lang="en-US" b="1" dirty="0" err="1"/>
              <a:t>įveikimo</a:t>
            </a:r>
            <a:r>
              <a:rPr lang="en-US" b="1" dirty="0"/>
              <a:t> </a:t>
            </a:r>
            <a:r>
              <a:rPr lang="en-US" b="1" dirty="0" err="1"/>
              <a:t>būdai</a:t>
            </a:r>
            <a:r>
              <a:rPr lang="en-US" b="1" dirty="0"/>
              <a:t> </a:t>
            </a:r>
          </a:p>
        </p:txBody>
      </p:sp>
      <p:sp>
        <p:nvSpPr>
          <p:cNvPr id="3" name="Turinio vietos rezervavimo ženklas 2"/>
          <p:cNvSpPr>
            <a:spLocks noGrp="1"/>
          </p:cNvSpPr>
          <p:nvPr>
            <p:ph idx="1"/>
          </p:nvPr>
        </p:nvSpPr>
        <p:spPr>
          <a:xfrm>
            <a:off x="2589212" y="1905000"/>
            <a:ext cx="8915400" cy="4254137"/>
          </a:xfrm>
        </p:spPr>
        <p:txBody>
          <a:bodyPr numCol="2">
            <a:normAutofit lnSpcReduction="10000"/>
          </a:bodyPr>
          <a:lstStyle/>
          <a:p>
            <a:pPr>
              <a:buFont typeface="Wingdings" panose="05000000000000000000" pitchFamily="2" charset="2"/>
              <a:buChar char="Ø"/>
            </a:pPr>
            <a:r>
              <a:rPr lang="lt-LT" dirty="0" smtClean="0"/>
              <a:t>Kvėpavimas</a:t>
            </a:r>
          </a:p>
          <a:p>
            <a:pPr>
              <a:buFont typeface="Wingdings" panose="05000000000000000000" pitchFamily="2" charset="2"/>
              <a:buChar char="Ø"/>
            </a:pPr>
            <a:r>
              <a:rPr lang="lt-LT" dirty="0" smtClean="0"/>
              <a:t>Meditacija</a:t>
            </a:r>
          </a:p>
          <a:p>
            <a:pPr>
              <a:buFont typeface="Wingdings" panose="05000000000000000000" pitchFamily="2" charset="2"/>
              <a:buChar char="Ø"/>
            </a:pPr>
            <a:r>
              <a:rPr lang="lt-LT" dirty="0" smtClean="0"/>
              <a:t>Relaksacija</a:t>
            </a:r>
          </a:p>
          <a:p>
            <a:pPr>
              <a:buFont typeface="Wingdings" panose="05000000000000000000" pitchFamily="2" charset="2"/>
              <a:buChar char="Ø"/>
            </a:pPr>
            <a:r>
              <a:rPr lang="en-US" dirty="0" err="1" smtClean="0"/>
              <a:t>Pasivaikščiojimas</a:t>
            </a:r>
            <a:r>
              <a:rPr lang="en-US" dirty="0" smtClean="0"/>
              <a:t> </a:t>
            </a:r>
            <a:endParaRPr lang="lt-LT" dirty="0" smtClean="0"/>
          </a:p>
          <a:p>
            <a:pPr>
              <a:buFont typeface="Wingdings" panose="05000000000000000000" pitchFamily="2" charset="2"/>
              <a:buChar char="Ø"/>
            </a:pPr>
            <a:r>
              <a:rPr lang="lt-LT" dirty="0"/>
              <a:t>Miegas</a:t>
            </a:r>
          </a:p>
          <a:p>
            <a:pPr>
              <a:buFont typeface="Wingdings" panose="05000000000000000000" pitchFamily="2" charset="2"/>
              <a:buChar char="Ø"/>
            </a:pPr>
            <a:r>
              <a:rPr lang="lt-LT" dirty="0"/>
              <a:t>Subalansuota </a:t>
            </a:r>
            <a:r>
              <a:rPr lang="lt-LT" dirty="0" smtClean="0"/>
              <a:t>mityba</a:t>
            </a:r>
          </a:p>
          <a:p>
            <a:pPr>
              <a:buFont typeface="Wingdings" panose="05000000000000000000" pitchFamily="2" charset="2"/>
              <a:buChar char="Ø"/>
            </a:pPr>
            <a:r>
              <a:rPr lang="en-US" dirty="0" err="1" smtClean="0"/>
              <a:t>Buvimas</a:t>
            </a:r>
            <a:r>
              <a:rPr lang="en-US" dirty="0" smtClean="0"/>
              <a:t> </a:t>
            </a:r>
            <a:r>
              <a:rPr lang="en-US" dirty="0" err="1"/>
              <a:t>lauke</a:t>
            </a:r>
            <a:r>
              <a:rPr lang="en-US" dirty="0"/>
              <a:t> / </a:t>
            </a:r>
            <a:r>
              <a:rPr lang="en-US" dirty="0" err="1"/>
              <a:t>gamtoje</a:t>
            </a:r>
            <a:r>
              <a:rPr lang="en-US" dirty="0"/>
              <a:t> </a:t>
            </a:r>
          </a:p>
          <a:p>
            <a:pPr>
              <a:buFont typeface="Wingdings" panose="05000000000000000000" pitchFamily="2" charset="2"/>
              <a:buChar char="Ø"/>
            </a:pPr>
            <a:r>
              <a:rPr lang="en-US" dirty="0" err="1"/>
              <a:t>Skambutis</a:t>
            </a:r>
            <a:r>
              <a:rPr lang="en-US" dirty="0"/>
              <a:t> </a:t>
            </a:r>
            <a:r>
              <a:rPr lang="en-US" dirty="0" err="1"/>
              <a:t>geram</a:t>
            </a:r>
            <a:r>
              <a:rPr lang="en-US" dirty="0"/>
              <a:t> </a:t>
            </a:r>
            <a:r>
              <a:rPr lang="en-US" dirty="0" err="1"/>
              <a:t>draugui</a:t>
            </a:r>
            <a:r>
              <a:rPr lang="en-US" dirty="0"/>
              <a:t> </a:t>
            </a:r>
            <a:endParaRPr lang="lt-LT" dirty="0" smtClean="0"/>
          </a:p>
          <a:p>
            <a:pPr>
              <a:buFont typeface="Wingdings" panose="05000000000000000000" pitchFamily="2" charset="2"/>
              <a:buChar char="Ø"/>
            </a:pPr>
            <a:r>
              <a:rPr lang="lt-LT" dirty="0" smtClean="0"/>
              <a:t>Vizualizavimas</a:t>
            </a:r>
            <a:endParaRPr lang="en-US" dirty="0"/>
          </a:p>
          <a:p>
            <a:pPr>
              <a:buFont typeface="Wingdings" panose="05000000000000000000" pitchFamily="2" charset="2"/>
              <a:buChar char="Ø"/>
            </a:pPr>
            <a:r>
              <a:rPr lang="en-US" dirty="0"/>
              <a:t>Gera </a:t>
            </a:r>
            <a:r>
              <a:rPr lang="en-US" dirty="0" err="1"/>
              <a:t>mankšta</a:t>
            </a:r>
            <a:r>
              <a:rPr lang="en-US" dirty="0"/>
              <a:t> </a:t>
            </a:r>
          </a:p>
          <a:p>
            <a:pPr>
              <a:buFont typeface="Wingdings" panose="05000000000000000000" pitchFamily="2" charset="2"/>
              <a:buChar char="Ø"/>
            </a:pPr>
            <a:r>
              <a:rPr lang="en-US" dirty="0" err="1"/>
              <a:t>Dienoraščio</a:t>
            </a:r>
            <a:r>
              <a:rPr lang="en-US" dirty="0"/>
              <a:t> </a:t>
            </a:r>
            <a:r>
              <a:rPr lang="en-US" dirty="0" err="1"/>
              <a:t>rašymas</a:t>
            </a:r>
            <a:r>
              <a:rPr lang="en-US" dirty="0"/>
              <a:t> </a:t>
            </a:r>
          </a:p>
          <a:p>
            <a:pPr>
              <a:buFont typeface="Wingdings" panose="05000000000000000000" pitchFamily="2" charset="2"/>
              <a:buChar char="Ø"/>
            </a:pPr>
            <a:r>
              <a:rPr lang="lt-LT" dirty="0"/>
              <a:t>Pagulėjimas vonioje </a:t>
            </a:r>
          </a:p>
          <a:p>
            <a:pPr>
              <a:buFont typeface="Wingdings" panose="05000000000000000000" pitchFamily="2" charset="2"/>
              <a:buChar char="Ø"/>
            </a:pPr>
            <a:r>
              <a:rPr lang="pt-BR" dirty="0"/>
              <a:t>Pasimėgavimas puodeliu kavos ar arbatos </a:t>
            </a:r>
          </a:p>
          <a:p>
            <a:pPr>
              <a:buFont typeface="Wingdings" panose="05000000000000000000" pitchFamily="2" charset="2"/>
              <a:buChar char="Ø"/>
            </a:pPr>
            <a:r>
              <a:rPr lang="es-ES" dirty="0"/>
              <a:t>Bendravimas / žaidimas su naminiu gyvūnu </a:t>
            </a:r>
          </a:p>
          <a:p>
            <a:pPr>
              <a:buFont typeface="Wingdings" panose="05000000000000000000" pitchFamily="2" charset="2"/>
              <a:buChar char="Ø"/>
            </a:pPr>
            <a:r>
              <a:rPr lang="en-US" dirty="0" err="1"/>
              <a:t>Darbas</a:t>
            </a:r>
            <a:r>
              <a:rPr lang="en-US" dirty="0"/>
              <a:t> </a:t>
            </a:r>
            <a:r>
              <a:rPr lang="en-US" dirty="0" err="1"/>
              <a:t>sode</a:t>
            </a:r>
            <a:r>
              <a:rPr lang="en-US" dirty="0"/>
              <a:t> </a:t>
            </a:r>
            <a:r>
              <a:rPr lang="en-US" dirty="0" err="1"/>
              <a:t>ar</a:t>
            </a:r>
            <a:r>
              <a:rPr lang="en-US" dirty="0"/>
              <a:t> </a:t>
            </a:r>
            <a:r>
              <a:rPr lang="en-US" dirty="0" err="1"/>
              <a:t>darže</a:t>
            </a:r>
            <a:r>
              <a:rPr lang="en-US" dirty="0"/>
              <a:t> </a:t>
            </a:r>
          </a:p>
          <a:p>
            <a:pPr>
              <a:buFont typeface="Wingdings" panose="05000000000000000000" pitchFamily="2" charset="2"/>
              <a:buChar char="Ø"/>
            </a:pPr>
            <a:r>
              <a:rPr lang="en-US" dirty="0" err="1"/>
              <a:t>Masažas</a:t>
            </a:r>
            <a:r>
              <a:rPr lang="en-US" dirty="0"/>
              <a:t> </a:t>
            </a:r>
          </a:p>
          <a:p>
            <a:pPr>
              <a:buFont typeface="Wingdings" panose="05000000000000000000" pitchFamily="2" charset="2"/>
              <a:buChar char="Ø"/>
            </a:pPr>
            <a:r>
              <a:rPr lang="en-US" dirty="0" err="1"/>
              <a:t>Vandens</a:t>
            </a:r>
            <a:r>
              <a:rPr lang="en-US" dirty="0"/>
              <a:t> </a:t>
            </a:r>
            <a:r>
              <a:rPr lang="en-US" dirty="0" err="1"/>
              <a:t>procedūros</a:t>
            </a:r>
            <a:r>
              <a:rPr lang="en-US" dirty="0"/>
              <a:t> </a:t>
            </a:r>
          </a:p>
          <a:p>
            <a:pPr>
              <a:buFont typeface="Wingdings" panose="05000000000000000000" pitchFamily="2" charset="2"/>
              <a:buChar char="Ø"/>
            </a:pPr>
            <a:r>
              <a:rPr lang="en-US" dirty="0" err="1"/>
              <a:t>Geros</a:t>
            </a:r>
            <a:r>
              <a:rPr lang="en-US" dirty="0"/>
              <a:t> </a:t>
            </a:r>
            <a:r>
              <a:rPr lang="en-US" dirty="0" err="1"/>
              <a:t>knygos</a:t>
            </a:r>
            <a:r>
              <a:rPr lang="en-US" dirty="0"/>
              <a:t> </a:t>
            </a:r>
            <a:r>
              <a:rPr lang="en-US" dirty="0" err="1"/>
              <a:t>skaitymas</a:t>
            </a:r>
            <a:r>
              <a:rPr lang="en-US" dirty="0"/>
              <a:t> </a:t>
            </a:r>
          </a:p>
          <a:p>
            <a:pPr>
              <a:buFont typeface="Wingdings" panose="05000000000000000000" pitchFamily="2" charset="2"/>
              <a:buChar char="Ø"/>
            </a:pPr>
            <a:r>
              <a:rPr lang="en-US" dirty="0" err="1"/>
              <a:t>Muzikos</a:t>
            </a:r>
            <a:r>
              <a:rPr lang="en-US" dirty="0"/>
              <a:t> </a:t>
            </a:r>
            <a:r>
              <a:rPr lang="en-US" dirty="0" err="1"/>
              <a:t>klausymasis</a:t>
            </a:r>
            <a:r>
              <a:rPr lang="en-US" dirty="0"/>
              <a:t> </a:t>
            </a:r>
          </a:p>
          <a:p>
            <a:pPr>
              <a:buFont typeface="Wingdings" panose="05000000000000000000" pitchFamily="2" charset="2"/>
              <a:buChar char="Ø"/>
            </a:pPr>
            <a:r>
              <a:rPr lang="lt-LT" dirty="0" smtClean="0"/>
              <a:t>Filmo </a:t>
            </a:r>
            <a:r>
              <a:rPr lang="lt-LT" dirty="0"/>
              <a:t>žiūrėjimas </a:t>
            </a:r>
            <a:endParaRPr lang="lt-LT" dirty="0" smtClean="0"/>
          </a:p>
          <a:p>
            <a:pPr marL="0" indent="0">
              <a:buNone/>
            </a:pPr>
            <a:endParaRPr lang="en-US" dirty="0"/>
          </a:p>
        </p:txBody>
      </p:sp>
    </p:spTree>
    <p:extLst>
      <p:ext uri="{BB962C8B-B14F-4D97-AF65-F5344CB8AC3E}">
        <p14:creationId xmlns:p14="http://schemas.microsoft.com/office/powerpoint/2010/main" val="18096040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en-US" dirty="0"/>
              <a:t/>
            </a:r>
            <a:br>
              <a:rPr lang="en-US" dirty="0"/>
            </a:br>
            <a:r>
              <a:rPr lang="lt-LT" b="1" dirty="0"/>
              <a:t>Atpalaiduojantis kvėpavimas </a:t>
            </a:r>
            <a:endParaRPr lang="en-US" b="1" dirty="0"/>
          </a:p>
        </p:txBody>
      </p:sp>
      <p:sp>
        <p:nvSpPr>
          <p:cNvPr id="3" name="Turinio vietos rezervavimo ženklas 2"/>
          <p:cNvSpPr>
            <a:spLocks noGrp="1"/>
          </p:cNvSpPr>
          <p:nvPr>
            <p:ph idx="1"/>
          </p:nvPr>
        </p:nvSpPr>
        <p:spPr>
          <a:xfrm>
            <a:off x="2589212" y="1905000"/>
            <a:ext cx="8915400" cy="3973286"/>
          </a:xfrm>
        </p:spPr>
        <p:txBody>
          <a:bodyPr/>
          <a:lstStyle/>
          <a:p>
            <a:pPr marL="0" indent="0">
              <a:buNone/>
            </a:pPr>
            <a:endParaRPr lang="en-US" dirty="0"/>
          </a:p>
          <a:p>
            <a:r>
              <a:rPr lang="lt-LT" sz="2000" dirty="0"/>
              <a:t>Įkvėpkite per nosį, iškvėpkite per nosį arba per pusiau atvirą burną. </a:t>
            </a:r>
          </a:p>
          <a:p>
            <a:r>
              <a:rPr lang="lt-LT" sz="2000" dirty="0" smtClean="0"/>
              <a:t>Įkvepiant </a:t>
            </a:r>
            <a:r>
              <a:rPr lang="lt-LT" sz="2000" dirty="0"/>
              <a:t>pilvas ir krūtinė kiek pakyla, iškvepiant nusileidžia. </a:t>
            </a:r>
          </a:p>
          <a:p>
            <a:r>
              <a:rPr lang="lt-LT" sz="2000" dirty="0" smtClean="0"/>
              <a:t>Kvėpuokite </a:t>
            </a:r>
            <a:r>
              <a:rPr lang="lt-LT" sz="2000" dirty="0"/>
              <a:t>kiek lėčiau, nei įprasta. </a:t>
            </a:r>
          </a:p>
          <a:p>
            <a:r>
              <a:rPr lang="lt-LT" sz="2000" dirty="0" smtClean="0"/>
              <a:t>Pradėkite </a:t>
            </a:r>
            <a:r>
              <a:rPr lang="lt-LT" sz="2000" dirty="0"/>
              <a:t>nuo iškvėpimo, kad plaučiai pasiruoštų pirmam giliam įkvėpimui </a:t>
            </a:r>
          </a:p>
          <a:p>
            <a:r>
              <a:rPr lang="lt-LT" sz="2000" dirty="0" smtClean="0"/>
              <a:t>Susikoncentruokite </a:t>
            </a:r>
            <a:r>
              <a:rPr lang="lt-LT" sz="2000" dirty="0"/>
              <a:t>ir stebėkite savo kvėpavimą. </a:t>
            </a:r>
          </a:p>
          <a:p>
            <a:r>
              <a:rPr lang="lt-LT" sz="2000" dirty="0"/>
              <a:t>Trys gilūs sąmoningi įkvėpimai kas pusantros – dvi valandas gali sumažinti neigiamas patiriamo streso pasekmes. </a:t>
            </a:r>
            <a:endParaRPr lang="en-US" sz="2000" dirty="0"/>
          </a:p>
        </p:txBody>
      </p:sp>
    </p:spTree>
    <p:extLst>
      <p:ext uri="{BB962C8B-B14F-4D97-AF65-F5344CB8AC3E}">
        <p14:creationId xmlns:p14="http://schemas.microsoft.com/office/powerpoint/2010/main" val="28636451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2592925" y="114658"/>
            <a:ext cx="8911687" cy="1280890"/>
          </a:xfrm>
        </p:spPr>
        <p:txBody>
          <a:bodyPr>
            <a:normAutofit fontScale="90000"/>
          </a:bodyPr>
          <a:lstStyle/>
          <a:p>
            <a:r>
              <a:rPr lang="en-US" dirty="0"/>
              <a:t/>
            </a:r>
            <a:br>
              <a:rPr lang="en-US" dirty="0"/>
            </a:br>
            <a:r>
              <a:rPr lang="en-US" b="1" dirty="0" err="1"/>
              <a:t>Naudingi</a:t>
            </a:r>
            <a:r>
              <a:rPr lang="en-US" b="1" dirty="0"/>
              <a:t> </a:t>
            </a:r>
            <a:r>
              <a:rPr lang="en-US" b="1" dirty="0" err="1"/>
              <a:t>patarimai</a:t>
            </a:r>
            <a:r>
              <a:rPr lang="en-US" b="1" dirty="0"/>
              <a:t> </a:t>
            </a:r>
            <a:r>
              <a:rPr lang="en-US" dirty="0"/>
              <a:t/>
            </a:r>
            <a:br>
              <a:rPr lang="en-US" dirty="0"/>
            </a:br>
            <a:r>
              <a:rPr lang="en-US" dirty="0"/>
              <a:t/>
            </a:r>
            <a:br>
              <a:rPr lang="en-US" dirty="0"/>
            </a:br>
            <a:endParaRPr lang="en-US" dirty="0"/>
          </a:p>
        </p:txBody>
      </p:sp>
      <p:sp>
        <p:nvSpPr>
          <p:cNvPr id="3" name="Turinio vietos rezervavimo ženklas 2"/>
          <p:cNvSpPr>
            <a:spLocks noGrp="1"/>
          </p:cNvSpPr>
          <p:nvPr>
            <p:ph idx="1"/>
          </p:nvPr>
        </p:nvSpPr>
        <p:spPr>
          <a:xfrm>
            <a:off x="2589212" y="1395548"/>
            <a:ext cx="8915400" cy="5057503"/>
          </a:xfrm>
        </p:spPr>
        <p:txBody>
          <a:bodyPr>
            <a:normAutofit/>
          </a:bodyPr>
          <a:lstStyle/>
          <a:p>
            <a:pPr marL="0" indent="0">
              <a:buNone/>
            </a:pPr>
            <a:endParaRPr lang="en-US" dirty="0"/>
          </a:p>
          <a:p>
            <a:r>
              <a:rPr lang="lt-LT" dirty="0"/>
              <a:t>Nusistatykite aiškias darbo valandas (neviršyti įprastų darbo valandų per dieną). </a:t>
            </a:r>
          </a:p>
          <a:p>
            <a:r>
              <a:rPr lang="lt-LT" dirty="0" smtClean="0"/>
              <a:t>Dalinkitės </a:t>
            </a:r>
            <a:r>
              <a:rPr lang="lt-LT" dirty="0"/>
              <a:t>su kolegomis patirtimi, kas tokioje situacijoje veikia, kas neveikia. </a:t>
            </a:r>
          </a:p>
          <a:p>
            <a:r>
              <a:rPr lang="lt-LT" dirty="0" smtClean="0"/>
              <a:t>Būkite geranoriški</a:t>
            </a:r>
            <a:r>
              <a:rPr lang="lt-LT" dirty="0"/>
              <a:t>, kantrūs ir pagarbūs </a:t>
            </a:r>
            <a:r>
              <a:rPr lang="lt-LT" dirty="0" smtClean="0"/>
              <a:t>kolegų </a:t>
            </a:r>
            <a:r>
              <a:rPr lang="lt-LT" dirty="0"/>
              <a:t>ir savo pačių atžvilgiu. </a:t>
            </a:r>
          </a:p>
          <a:p>
            <a:r>
              <a:rPr lang="lt-LT" dirty="0" smtClean="0"/>
              <a:t>Duokite </a:t>
            </a:r>
            <a:r>
              <a:rPr lang="lt-LT" dirty="0"/>
              <a:t>sau ir kitiems laiko prisitaikyti prie technologijų. </a:t>
            </a:r>
          </a:p>
          <a:p>
            <a:r>
              <a:rPr lang="lt-LT" dirty="0" smtClean="0"/>
              <a:t>Būkite </a:t>
            </a:r>
            <a:r>
              <a:rPr lang="lt-LT" dirty="0"/>
              <a:t>supratingi ir elkitės lanksčiai, jei suserga </a:t>
            </a:r>
            <a:r>
              <a:rPr lang="lt-LT" dirty="0" smtClean="0"/>
              <a:t>kolegos ir </a:t>
            </a:r>
            <a:r>
              <a:rPr lang="lt-LT" dirty="0"/>
              <a:t>(arba) jų šeimos. </a:t>
            </a:r>
          </a:p>
          <a:p>
            <a:r>
              <a:rPr lang="it-IT" dirty="0" smtClean="0"/>
              <a:t>Dalinkitės </a:t>
            </a:r>
            <a:r>
              <a:rPr lang="it-IT" dirty="0"/>
              <a:t>informacijos, kuri gali būti naudinga, šaltiniais. </a:t>
            </a:r>
          </a:p>
          <a:p>
            <a:r>
              <a:rPr lang="fi-FI" dirty="0" smtClean="0"/>
              <a:t>Nebijokite </a:t>
            </a:r>
            <a:r>
              <a:rPr lang="fi-FI" dirty="0"/>
              <a:t>keisti savo darbo metodus. Tai nauja patirtis visiems! </a:t>
            </a:r>
          </a:p>
          <a:p>
            <a:r>
              <a:rPr lang="lt-LT" dirty="0" smtClean="0"/>
              <a:t>Pripažinkite</a:t>
            </a:r>
            <a:r>
              <a:rPr lang="lt-LT" dirty="0"/>
              <a:t>, įvertinkite kiekvieno, su kuo dirbate, indėlį į bendrą rezultatą. </a:t>
            </a:r>
          </a:p>
          <a:p>
            <a:pPr marL="0" indent="0">
              <a:buNone/>
            </a:pPr>
            <a:endParaRPr lang="en-US" dirty="0"/>
          </a:p>
        </p:txBody>
      </p:sp>
    </p:spTree>
    <p:extLst>
      <p:ext uri="{BB962C8B-B14F-4D97-AF65-F5344CB8AC3E}">
        <p14:creationId xmlns:p14="http://schemas.microsoft.com/office/powerpoint/2010/main" val="28584126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2592925" y="624110"/>
            <a:ext cx="8911687" cy="878119"/>
          </a:xfrm>
        </p:spPr>
        <p:txBody>
          <a:bodyPr>
            <a:normAutofit/>
          </a:bodyPr>
          <a:lstStyle/>
          <a:p>
            <a:r>
              <a:rPr lang="lt-LT" sz="4400" b="1" dirty="0" smtClean="0"/>
              <a:t>STRESAS</a:t>
            </a:r>
            <a:endParaRPr lang="en-US" sz="4400" b="1" dirty="0"/>
          </a:p>
        </p:txBody>
      </p:sp>
      <p:sp>
        <p:nvSpPr>
          <p:cNvPr id="3" name="Turinio vietos rezervavimo ženklas 2"/>
          <p:cNvSpPr>
            <a:spLocks noGrp="1"/>
          </p:cNvSpPr>
          <p:nvPr>
            <p:ph idx="1"/>
          </p:nvPr>
        </p:nvSpPr>
        <p:spPr>
          <a:xfrm>
            <a:off x="2445520" y="1689461"/>
            <a:ext cx="8915400" cy="3953691"/>
          </a:xfrm>
        </p:spPr>
        <p:txBody>
          <a:bodyPr>
            <a:normAutofit/>
          </a:bodyPr>
          <a:lstStyle/>
          <a:p>
            <a:r>
              <a:rPr lang="lt-LT" sz="2000" b="1" dirty="0" smtClean="0"/>
              <a:t>Stresas</a:t>
            </a:r>
            <a:r>
              <a:rPr lang="lt-LT" sz="2000" dirty="0" smtClean="0"/>
              <a:t> </a:t>
            </a:r>
            <a:r>
              <a:rPr lang="lt-LT" sz="2000" dirty="0"/>
              <a:t>– tai tam tikrų įvykių, mūsų laikomų grėsmingais bei sunkiais ir vadinamų </a:t>
            </a:r>
            <a:r>
              <a:rPr lang="lt-LT" sz="2000" dirty="0" err="1"/>
              <a:t>stresoriais</a:t>
            </a:r>
            <a:r>
              <a:rPr lang="lt-LT" sz="2000" dirty="0"/>
              <a:t>, suvokimas ir reagavimas į juos. </a:t>
            </a:r>
          </a:p>
          <a:p>
            <a:r>
              <a:rPr lang="lt-LT" sz="2000" dirty="0"/>
              <a:t>Bendras prisitaikymo sindromas (BPS) – tai sąvoka, reiškianti organizmo prisitaikymo prie streso reakciją. BPS susideda iš 3 fazių: </a:t>
            </a:r>
          </a:p>
          <a:p>
            <a:pPr marL="0" indent="0">
              <a:buNone/>
            </a:pPr>
            <a:r>
              <a:rPr lang="lt-LT" sz="2000" dirty="0" smtClean="0"/>
              <a:t>    </a:t>
            </a:r>
            <a:r>
              <a:rPr lang="en-US" sz="2000" dirty="0" smtClean="0"/>
              <a:t>•</a:t>
            </a:r>
            <a:r>
              <a:rPr lang="en-US" sz="2000" dirty="0" err="1"/>
              <a:t>Aliarmo</a:t>
            </a:r>
            <a:r>
              <a:rPr lang="en-US" sz="2000" dirty="0"/>
              <a:t> </a:t>
            </a:r>
          </a:p>
          <a:p>
            <a:pPr marL="0" indent="0">
              <a:buNone/>
            </a:pPr>
            <a:r>
              <a:rPr lang="lt-LT" sz="2000" dirty="0" smtClean="0"/>
              <a:t>    </a:t>
            </a:r>
            <a:r>
              <a:rPr lang="en-US" sz="2000" dirty="0" smtClean="0"/>
              <a:t>•</a:t>
            </a:r>
            <a:r>
              <a:rPr lang="en-US" sz="2000" dirty="0" err="1"/>
              <a:t>Priešinimosi</a:t>
            </a:r>
            <a:r>
              <a:rPr lang="en-US" sz="2000" dirty="0"/>
              <a:t> </a:t>
            </a:r>
          </a:p>
          <a:p>
            <a:pPr marL="0" indent="0">
              <a:buNone/>
            </a:pPr>
            <a:r>
              <a:rPr lang="lt-LT" sz="2000" dirty="0" smtClean="0"/>
              <a:t>    </a:t>
            </a:r>
            <a:r>
              <a:rPr lang="en-US" sz="2000" dirty="0" smtClean="0"/>
              <a:t>•</a:t>
            </a:r>
            <a:r>
              <a:rPr lang="en-US" sz="2000" dirty="0" err="1"/>
              <a:t>Išsekimo</a:t>
            </a:r>
            <a:r>
              <a:rPr lang="en-US" sz="2000" dirty="0"/>
              <a:t> </a:t>
            </a:r>
          </a:p>
          <a:p>
            <a:endParaRPr lang="en-US" sz="2000" dirty="0"/>
          </a:p>
          <a:p>
            <a:r>
              <a:rPr lang="en-US" sz="2000" dirty="0" err="1"/>
              <a:t>Nedidelis</a:t>
            </a:r>
            <a:r>
              <a:rPr lang="en-US" sz="2000" dirty="0"/>
              <a:t> </a:t>
            </a:r>
            <a:r>
              <a:rPr lang="en-US" sz="2000" dirty="0" err="1"/>
              <a:t>stresas</a:t>
            </a:r>
            <a:r>
              <a:rPr lang="en-US" sz="2000" dirty="0"/>
              <a:t> – </a:t>
            </a:r>
            <a:r>
              <a:rPr lang="en-US" sz="2000" dirty="0" err="1"/>
              <a:t>mobilizuoja</a:t>
            </a:r>
            <a:r>
              <a:rPr lang="en-US" sz="2000" dirty="0"/>
              <a:t> </a:t>
            </a:r>
            <a:r>
              <a:rPr lang="en-US" sz="2000" dirty="0" err="1"/>
              <a:t>organizmą</a:t>
            </a:r>
            <a:r>
              <a:rPr lang="en-US" sz="2000" dirty="0"/>
              <a:t> </a:t>
            </a:r>
            <a:r>
              <a:rPr lang="en-US" sz="2000" dirty="0" err="1"/>
              <a:t>veikti</a:t>
            </a:r>
            <a:r>
              <a:rPr lang="en-US" sz="2000" dirty="0"/>
              <a:t>, o </a:t>
            </a:r>
            <a:r>
              <a:rPr lang="en-US" sz="2000" dirty="0" err="1"/>
              <a:t>stiprus</a:t>
            </a:r>
            <a:r>
              <a:rPr lang="en-US" sz="2000" dirty="0"/>
              <a:t> </a:t>
            </a:r>
            <a:r>
              <a:rPr lang="en-US" sz="2000" dirty="0" err="1"/>
              <a:t>ar</a:t>
            </a:r>
            <a:r>
              <a:rPr lang="en-US" sz="2000" dirty="0"/>
              <a:t> </a:t>
            </a:r>
            <a:r>
              <a:rPr lang="en-US" sz="2000" dirty="0" err="1"/>
              <a:t>ilgalaikis</a:t>
            </a:r>
            <a:r>
              <a:rPr lang="en-US" sz="2000" dirty="0"/>
              <a:t> </a:t>
            </a:r>
            <a:r>
              <a:rPr lang="en-US" sz="2000" dirty="0" err="1"/>
              <a:t>stresas</a:t>
            </a:r>
            <a:r>
              <a:rPr lang="en-US" sz="2000" dirty="0"/>
              <a:t> </a:t>
            </a:r>
            <a:r>
              <a:rPr lang="en-US" sz="2000" dirty="0" err="1"/>
              <a:t>kenkia</a:t>
            </a:r>
            <a:r>
              <a:rPr lang="en-US" sz="2000" dirty="0"/>
              <a:t> </a:t>
            </a:r>
            <a:r>
              <a:rPr lang="en-US" sz="2000" dirty="0" err="1"/>
              <a:t>sveikatai</a:t>
            </a:r>
            <a:r>
              <a:rPr lang="en-US" sz="2000" dirty="0"/>
              <a:t>. </a:t>
            </a:r>
          </a:p>
        </p:txBody>
      </p:sp>
    </p:spTree>
    <p:extLst>
      <p:ext uri="{BB962C8B-B14F-4D97-AF65-F5344CB8AC3E}">
        <p14:creationId xmlns:p14="http://schemas.microsoft.com/office/powerpoint/2010/main" val="33923685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a:xfrm>
            <a:off x="2053635" y="739817"/>
            <a:ext cx="8915400" cy="4709439"/>
          </a:xfrm>
        </p:spPr>
        <p:txBody>
          <a:bodyPr/>
          <a:lstStyle/>
          <a:p>
            <a:pPr marL="0" indent="0">
              <a:buNone/>
            </a:pPr>
            <a:endParaRPr lang="en-US" dirty="0"/>
          </a:p>
          <a:p>
            <a:r>
              <a:rPr lang="lt-LT" sz="2400" dirty="0"/>
              <a:t>Skirtingi </a:t>
            </a:r>
            <a:r>
              <a:rPr lang="lt-LT" sz="2400" dirty="0" err="1"/>
              <a:t>stresoriai</a:t>
            </a:r>
            <a:r>
              <a:rPr lang="lt-LT" sz="2400" dirty="0"/>
              <a:t> paleidžia iš esmės vienodą fiziologinę reakciją. </a:t>
            </a:r>
          </a:p>
          <a:p>
            <a:r>
              <a:rPr lang="lt-LT" sz="2400" dirty="0" smtClean="0"/>
              <a:t>Daugumai </a:t>
            </a:r>
            <a:r>
              <a:rPr lang="lt-LT" sz="2400" dirty="0"/>
              <a:t>žmonių nepatinka, kai visai nėra streso. Taip pat nepatinka, kai jo yra per daug. </a:t>
            </a:r>
          </a:p>
          <a:p>
            <a:r>
              <a:rPr lang="lt-LT" sz="2400" dirty="0"/>
              <a:t>Vengti reikėtų per didelio ar ilgalaikio streso. </a:t>
            </a:r>
            <a:endParaRPr lang="en-US" sz="2400" dirty="0"/>
          </a:p>
        </p:txBody>
      </p:sp>
      <p:pic>
        <p:nvPicPr>
          <p:cNvPr id="4" name="Paveikslėlis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48872" y="3826468"/>
            <a:ext cx="3600450" cy="2305050"/>
          </a:xfrm>
          <a:prstGeom prst="rect">
            <a:avLst/>
          </a:prstGeom>
        </p:spPr>
      </p:pic>
    </p:spTree>
    <p:extLst>
      <p:ext uri="{BB962C8B-B14F-4D97-AF65-F5344CB8AC3E}">
        <p14:creationId xmlns:p14="http://schemas.microsoft.com/office/powerpoint/2010/main" val="20073608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2592925" y="375916"/>
            <a:ext cx="8911687" cy="1280890"/>
          </a:xfrm>
        </p:spPr>
        <p:txBody>
          <a:bodyPr/>
          <a:lstStyle/>
          <a:p>
            <a:r>
              <a:rPr lang="lt-LT" b="1" dirty="0"/>
              <a:t>Kada ir kodėl stresas tampa ilgalaikis? Kaip jį atpažinti?</a:t>
            </a:r>
            <a:endParaRPr lang="en-US" dirty="0"/>
          </a:p>
        </p:txBody>
      </p:sp>
      <p:sp>
        <p:nvSpPr>
          <p:cNvPr id="3" name="Turinio vietos rezervavimo ženklas 2"/>
          <p:cNvSpPr>
            <a:spLocks noGrp="1"/>
          </p:cNvSpPr>
          <p:nvPr>
            <p:ph idx="1"/>
          </p:nvPr>
        </p:nvSpPr>
        <p:spPr>
          <a:xfrm>
            <a:off x="2589212" y="1854926"/>
            <a:ext cx="8915400" cy="4846320"/>
          </a:xfrm>
        </p:spPr>
        <p:txBody>
          <a:bodyPr/>
          <a:lstStyle/>
          <a:p>
            <a:r>
              <a:rPr lang="lt-LT" b="1" dirty="0"/>
              <a:t>Stresas</a:t>
            </a:r>
            <a:r>
              <a:rPr lang="lt-LT" dirty="0"/>
              <a:t> tampa ilgalaikiu todėl, kad dėl savo menko intensyvumo jis nevertinamas kaip stresas arba vertinamas, bet galvojama, kad tai kažkaip išsispręs savaime. Kartais, aišku, išsisprendžia. Dažniau, deja, ne. Kai viskas ir visi aplinkui atrodo keliantys dirglumą ir nepasitenkinimą, verta sau užduoti klausimą „Ar taip su manimi buvo visada?“ Verta bandyti prisiminti tokius momentus, kurie atspindėtų kitokią jūsų gyvenimo kokybę, o tada pagalvoti kur ir kada ta kokybė dingo.</a:t>
            </a:r>
          </a:p>
          <a:p>
            <a:pPr marL="0" indent="0">
              <a:buNone/>
            </a:pPr>
            <a:endParaRPr lang="en-US" dirty="0"/>
          </a:p>
          <a:p>
            <a:pPr marL="0" indent="0">
              <a:buNone/>
            </a:pPr>
            <a:endParaRPr lang="en-US" dirty="0"/>
          </a:p>
        </p:txBody>
      </p:sp>
      <p:pic>
        <p:nvPicPr>
          <p:cNvPr id="5" name="Paveikslėlis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54834" y="3827417"/>
            <a:ext cx="3179038" cy="2509293"/>
          </a:xfrm>
          <a:prstGeom prst="rect">
            <a:avLst/>
          </a:prstGeom>
        </p:spPr>
      </p:pic>
    </p:spTree>
    <p:extLst>
      <p:ext uri="{BB962C8B-B14F-4D97-AF65-F5344CB8AC3E}">
        <p14:creationId xmlns:p14="http://schemas.microsoft.com/office/powerpoint/2010/main" val="40065299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b="1" dirty="0" smtClean="0"/>
              <a:t>Perdegimo sindromas</a:t>
            </a:r>
            <a:endParaRPr lang="en-US" b="1" dirty="0"/>
          </a:p>
        </p:txBody>
      </p:sp>
      <p:sp>
        <p:nvSpPr>
          <p:cNvPr id="3" name="Turinio vietos rezervavimo ženklas 2"/>
          <p:cNvSpPr>
            <a:spLocks noGrp="1"/>
          </p:cNvSpPr>
          <p:nvPr>
            <p:ph idx="1"/>
          </p:nvPr>
        </p:nvSpPr>
        <p:spPr>
          <a:xfrm>
            <a:off x="2589212" y="1375955"/>
            <a:ext cx="8915400" cy="4972594"/>
          </a:xfrm>
        </p:spPr>
        <p:txBody>
          <a:bodyPr>
            <a:normAutofit/>
          </a:bodyPr>
          <a:lstStyle/>
          <a:p>
            <a:endParaRPr lang="en-US" dirty="0"/>
          </a:p>
          <a:p>
            <a:r>
              <a:rPr lang="lt-LT" sz="2400" b="1" dirty="0"/>
              <a:t>Perdegimas</a:t>
            </a:r>
            <a:r>
              <a:rPr lang="lt-LT" sz="2400" dirty="0"/>
              <a:t> – tai psichinio ir / ar fizinio išsekimo būsena, atsirandanti dėl itin stipraus ir ilgalaikio streso. </a:t>
            </a:r>
            <a:endParaRPr lang="en-US" sz="2400" dirty="0"/>
          </a:p>
          <a:p>
            <a:r>
              <a:rPr lang="en-US" sz="2400" u="sng" dirty="0" err="1"/>
              <a:t>Simptomai</a:t>
            </a:r>
            <a:r>
              <a:rPr lang="en-US" sz="2400" u="sng" dirty="0"/>
              <a:t>: </a:t>
            </a:r>
          </a:p>
          <a:p>
            <a:pPr marL="0" indent="0">
              <a:buNone/>
            </a:pPr>
            <a:r>
              <a:rPr lang="lt-LT" sz="2400" dirty="0" smtClean="0"/>
              <a:t>     </a:t>
            </a:r>
            <a:r>
              <a:rPr lang="en-US" sz="2400" dirty="0" smtClean="0"/>
              <a:t>•</a:t>
            </a:r>
            <a:r>
              <a:rPr lang="en-US" sz="2400" dirty="0" err="1"/>
              <a:t>Nuolatinis</a:t>
            </a:r>
            <a:r>
              <a:rPr lang="en-US" sz="2400" dirty="0"/>
              <a:t> </a:t>
            </a:r>
            <a:r>
              <a:rPr lang="en-US" sz="2400" dirty="0" err="1"/>
              <a:t>nuovargis</a:t>
            </a:r>
            <a:r>
              <a:rPr lang="en-US" sz="2400" dirty="0"/>
              <a:t> </a:t>
            </a:r>
            <a:endParaRPr lang="lt-LT" sz="2400" dirty="0" smtClean="0"/>
          </a:p>
          <a:p>
            <a:pPr marL="0" indent="0">
              <a:buNone/>
            </a:pPr>
            <a:r>
              <a:rPr lang="lt-LT" sz="2400" dirty="0"/>
              <a:t> </a:t>
            </a:r>
            <a:r>
              <a:rPr lang="lt-LT" sz="2400" dirty="0" smtClean="0"/>
              <a:t>    </a:t>
            </a:r>
            <a:r>
              <a:rPr lang="en-US" sz="2400" dirty="0" smtClean="0"/>
              <a:t>•</a:t>
            </a:r>
            <a:r>
              <a:rPr lang="en-US" sz="2400" dirty="0" err="1"/>
              <a:t>Cinizmas</a:t>
            </a:r>
            <a:r>
              <a:rPr lang="en-US" sz="2400" dirty="0"/>
              <a:t> </a:t>
            </a:r>
            <a:endParaRPr lang="lt-LT" sz="2400" dirty="0" smtClean="0"/>
          </a:p>
          <a:p>
            <a:pPr marL="0" indent="0">
              <a:buNone/>
            </a:pPr>
            <a:r>
              <a:rPr lang="lt-LT" sz="2400" dirty="0"/>
              <a:t> </a:t>
            </a:r>
            <a:r>
              <a:rPr lang="lt-LT" sz="2400" dirty="0" smtClean="0"/>
              <a:t>    </a:t>
            </a:r>
            <a:r>
              <a:rPr lang="en-US" sz="2400" dirty="0" smtClean="0"/>
              <a:t>•</a:t>
            </a:r>
            <a:r>
              <a:rPr lang="en-US" sz="2400" dirty="0" err="1"/>
              <a:t>Liūdesys</a:t>
            </a:r>
            <a:r>
              <a:rPr lang="en-US" sz="2400" dirty="0"/>
              <a:t> </a:t>
            </a:r>
          </a:p>
          <a:p>
            <a:pPr marL="0" indent="0">
              <a:buNone/>
            </a:pPr>
            <a:r>
              <a:rPr lang="lt-LT" sz="2400" dirty="0" smtClean="0"/>
              <a:t>     </a:t>
            </a:r>
            <a:r>
              <a:rPr lang="en-US" sz="2400" dirty="0" smtClean="0"/>
              <a:t>•</a:t>
            </a:r>
            <a:r>
              <a:rPr lang="en-US" sz="2400" dirty="0" err="1"/>
              <a:t>Sveikatos</a:t>
            </a:r>
            <a:r>
              <a:rPr lang="en-US" sz="2400" dirty="0"/>
              <a:t> </a:t>
            </a:r>
            <a:r>
              <a:rPr lang="en-US" sz="2400" dirty="0" err="1"/>
              <a:t>sutrikimai</a:t>
            </a:r>
            <a:r>
              <a:rPr lang="en-US" sz="2400" dirty="0"/>
              <a:t> </a:t>
            </a:r>
          </a:p>
          <a:p>
            <a:pPr marL="0" indent="0">
              <a:buNone/>
            </a:pPr>
            <a:r>
              <a:rPr lang="lt-LT" sz="2400" dirty="0" smtClean="0"/>
              <a:t>     •</a:t>
            </a:r>
            <a:r>
              <a:rPr lang="lt-LT" sz="2400" dirty="0"/>
              <a:t>Noras pasislėpti, pabėgti </a:t>
            </a:r>
          </a:p>
          <a:p>
            <a:endParaRPr lang="en-US" dirty="0"/>
          </a:p>
        </p:txBody>
      </p:sp>
    </p:spTree>
    <p:extLst>
      <p:ext uri="{BB962C8B-B14F-4D97-AF65-F5344CB8AC3E}">
        <p14:creationId xmlns:p14="http://schemas.microsoft.com/office/powerpoint/2010/main" val="41143692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2566799" y="349790"/>
            <a:ext cx="8911687" cy="1280890"/>
          </a:xfrm>
        </p:spPr>
        <p:txBody>
          <a:bodyPr/>
          <a:lstStyle/>
          <a:p>
            <a:r>
              <a:rPr lang="en-US" dirty="0"/>
              <a:t/>
            </a:r>
            <a:br>
              <a:rPr lang="en-US" dirty="0"/>
            </a:br>
            <a:r>
              <a:rPr lang="en-US" b="1" dirty="0" err="1"/>
              <a:t>Perdegimo</a:t>
            </a:r>
            <a:r>
              <a:rPr lang="en-US" b="1" dirty="0"/>
              <a:t> </a:t>
            </a:r>
            <a:r>
              <a:rPr lang="en-US" b="1" dirty="0" err="1"/>
              <a:t>pasireiškimo</a:t>
            </a:r>
            <a:r>
              <a:rPr lang="en-US" b="1" dirty="0"/>
              <a:t> </a:t>
            </a:r>
            <a:r>
              <a:rPr lang="en-US" b="1" dirty="0" err="1"/>
              <a:t>aspektai</a:t>
            </a:r>
            <a:r>
              <a:rPr lang="en-US" b="1" dirty="0"/>
              <a:t> </a:t>
            </a:r>
          </a:p>
        </p:txBody>
      </p:sp>
      <p:sp>
        <p:nvSpPr>
          <p:cNvPr id="3" name="Turinio vietos rezervavimo ženklas 2"/>
          <p:cNvSpPr>
            <a:spLocks noGrp="1"/>
          </p:cNvSpPr>
          <p:nvPr>
            <p:ph idx="1"/>
          </p:nvPr>
        </p:nvSpPr>
        <p:spPr>
          <a:xfrm>
            <a:off x="2341018" y="1630680"/>
            <a:ext cx="8915400" cy="4103914"/>
          </a:xfrm>
        </p:spPr>
        <p:txBody>
          <a:bodyPr/>
          <a:lstStyle/>
          <a:p>
            <a:pPr marL="0" indent="0">
              <a:buNone/>
            </a:pPr>
            <a:endParaRPr lang="en-US" dirty="0"/>
          </a:p>
          <a:p>
            <a:r>
              <a:rPr lang="en-US" sz="2400" dirty="0" err="1" smtClean="0"/>
              <a:t>Energijos</a:t>
            </a:r>
            <a:r>
              <a:rPr lang="en-US" sz="2400" dirty="0" smtClean="0"/>
              <a:t> </a:t>
            </a:r>
            <a:r>
              <a:rPr lang="en-US" sz="2400" dirty="0" err="1"/>
              <a:t>išeikvojimo</a:t>
            </a:r>
            <a:r>
              <a:rPr lang="en-US" sz="2400" dirty="0"/>
              <a:t> </a:t>
            </a:r>
            <a:r>
              <a:rPr lang="en-US" sz="2400" dirty="0" err="1"/>
              <a:t>ir</a:t>
            </a:r>
            <a:r>
              <a:rPr lang="en-US" sz="2400" dirty="0"/>
              <a:t> </a:t>
            </a:r>
            <a:r>
              <a:rPr lang="en-US" sz="2400" dirty="0" err="1"/>
              <a:t>emocinio</a:t>
            </a:r>
            <a:r>
              <a:rPr lang="en-US" sz="2400" dirty="0"/>
              <a:t> </a:t>
            </a:r>
            <a:r>
              <a:rPr lang="en-US" sz="2400" dirty="0" err="1"/>
              <a:t>išsekimo</a:t>
            </a:r>
            <a:r>
              <a:rPr lang="en-US" sz="2400" dirty="0"/>
              <a:t> </a:t>
            </a:r>
            <a:r>
              <a:rPr lang="en-US" sz="2400" dirty="0" err="1"/>
              <a:t>jausmas</a:t>
            </a:r>
            <a:r>
              <a:rPr lang="en-US" sz="2400" dirty="0"/>
              <a:t>. </a:t>
            </a:r>
          </a:p>
          <a:p>
            <a:r>
              <a:rPr lang="en-US" sz="2400" dirty="0" err="1" smtClean="0"/>
              <a:t>Depersonalizacija</a:t>
            </a:r>
            <a:r>
              <a:rPr lang="en-US" sz="2400" dirty="0" smtClean="0"/>
              <a:t> </a:t>
            </a:r>
            <a:r>
              <a:rPr lang="en-US" sz="2400" dirty="0"/>
              <a:t>– </a:t>
            </a:r>
            <a:r>
              <a:rPr lang="en-US" sz="2400" dirty="0" err="1"/>
              <a:t>žmogus</a:t>
            </a:r>
            <a:r>
              <a:rPr lang="en-US" sz="2400" dirty="0"/>
              <a:t> </a:t>
            </a:r>
            <a:r>
              <a:rPr lang="en-US" sz="2400" dirty="0" err="1"/>
              <a:t>jaučiasi</a:t>
            </a:r>
            <a:r>
              <a:rPr lang="en-US" sz="2400" dirty="0"/>
              <a:t> </a:t>
            </a:r>
            <a:r>
              <a:rPr lang="en-US" sz="2400" dirty="0" err="1"/>
              <a:t>šaltas</a:t>
            </a:r>
            <a:r>
              <a:rPr lang="en-US" sz="2400" dirty="0"/>
              <a:t>, </a:t>
            </a:r>
            <a:r>
              <a:rPr lang="en-US" sz="2400" dirty="0" err="1"/>
              <a:t>nutolęs</a:t>
            </a:r>
            <a:r>
              <a:rPr lang="en-US" sz="2400" dirty="0"/>
              <a:t> </a:t>
            </a:r>
            <a:r>
              <a:rPr lang="en-US" sz="2400" dirty="0" err="1"/>
              <a:t>ir</a:t>
            </a:r>
            <a:r>
              <a:rPr lang="en-US" sz="2400" dirty="0"/>
              <a:t> </a:t>
            </a:r>
            <a:r>
              <a:rPr lang="en-US" sz="2400" dirty="0" err="1"/>
              <a:t>negali</a:t>
            </a:r>
            <a:r>
              <a:rPr lang="en-US" sz="2400" dirty="0"/>
              <a:t> </a:t>
            </a:r>
            <a:r>
              <a:rPr lang="en-US" sz="2400" dirty="0" err="1"/>
              <a:t>įsitraukti</a:t>
            </a:r>
            <a:r>
              <a:rPr lang="en-US" sz="2400" dirty="0"/>
              <a:t> į </a:t>
            </a:r>
            <a:r>
              <a:rPr lang="en-US" sz="2400" dirty="0" err="1"/>
              <a:t>emocinio</a:t>
            </a:r>
            <a:r>
              <a:rPr lang="en-US" sz="2400" dirty="0"/>
              <a:t> </a:t>
            </a:r>
            <a:r>
              <a:rPr lang="en-US" sz="2400" dirty="0" err="1"/>
              <a:t>ryšio</a:t>
            </a:r>
            <a:r>
              <a:rPr lang="en-US" sz="2400" dirty="0"/>
              <a:t> </a:t>
            </a:r>
            <a:r>
              <a:rPr lang="en-US" sz="2400" dirty="0" err="1"/>
              <a:t>reikalaujantį</a:t>
            </a:r>
            <a:r>
              <a:rPr lang="en-US" sz="2400" dirty="0"/>
              <a:t> </a:t>
            </a:r>
            <a:r>
              <a:rPr lang="en-US" sz="2400" dirty="0" err="1"/>
              <a:t>santykį</a:t>
            </a:r>
            <a:r>
              <a:rPr lang="en-US" sz="2400" dirty="0"/>
              <a:t> </a:t>
            </a:r>
            <a:r>
              <a:rPr lang="en-US" sz="2400" dirty="0" err="1"/>
              <a:t>su</a:t>
            </a:r>
            <a:r>
              <a:rPr lang="en-US" sz="2400" dirty="0"/>
              <a:t> </a:t>
            </a:r>
            <a:r>
              <a:rPr lang="en-US" sz="2400" dirty="0" err="1"/>
              <a:t>kitais</a:t>
            </a:r>
            <a:r>
              <a:rPr lang="en-US" sz="2400" dirty="0"/>
              <a:t>. </a:t>
            </a:r>
          </a:p>
          <a:p>
            <a:r>
              <a:rPr lang="pt-BR" sz="2400" dirty="0" smtClean="0"/>
              <a:t>Didelis </a:t>
            </a:r>
            <a:r>
              <a:rPr lang="pt-BR" sz="2400" dirty="0"/>
              <a:t>nepasitenkinimas savo darbo rezultatais. </a:t>
            </a:r>
          </a:p>
          <a:p>
            <a:pPr marL="0" indent="0">
              <a:buNone/>
            </a:pPr>
            <a:endParaRPr lang="en-US" dirty="0"/>
          </a:p>
        </p:txBody>
      </p:sp>
      <p:pic>
        <p:nvPicPr>
          <p:cNvPr id="4" name="Paveikslėlis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20595" y="4193177"/>
            <a:ext cx="2652984" cy="2325188"/>
          </a:xfrm>
          <a:prstGeom prst="rect">
            <a:avLst/>
          </a:prstGeom>
        </p:spPr>
      </p:pic>
    </p:spTree>
    <p:extLst>
      <p:ext uri="{BB962C8B-B14F-4D97-AF65-F5344CB8AC3E}">
        <p14:creationId xmlns:p14="http://schemas.microsoft.com/office/powerpoint/2010/main" val="19372860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2589212" y="349790"/>
            <a:ext cx="8911687" cy="1280890"/>
          </a:xfrm>
        </p:spPr>
        <p:txBody>
          <a:bodyPr/>
          <a:lstStyle/>
          <a:p>
            <a:r>
              <a:rPr lang="en-US" dirty="0"/>
              <a:t/>
            </a:r>
            <a:br>
              <a:rPr lang="en-US" dirty="0"/>
            </a:br>
            <a:r>
              <a:rPr lang="en-US" b="1" dirty="0" err="1"/>
              <a:t>Perdegimo</a:t>
            </a:r>
            <a:r>
              <a:rPr lang="en-US" b="1" dirty="0"/>
              <a:t> </a:t>
            </a:r>
            <a:r>
              <a:rPr lang="en-US" b="1" dirty="0" err="1"/>
              <a:t>pasireiškimas</a:t>
            </a:r>
            <a:r>
              <a:rPr lang="en-US" b="1" dirty="0"/>
              <a:t> </a:t>
            </a:r>
            <a:r>
              <a:rPr lang="en-US" b="1" dirty="0" err="1"/>
              <a:t>elgesyje</a:t>
            </a:r>
            <a:r>
              <a:rPr lang="en-US" b="1" dirty="0"/>
              <a:t> </a:t>
            </a:r>
          </a:p>
        </p:txBody>
      </p:sp>
      <p:sp>
        <p:nvSpPr>
          <p:cNvPr id="3" name="Turinio vietos rezervavimo ženklas 2"/>
          <p:cNvSpPr>
            <a:spLocks noGrp="1"/>
          </p:cNvSpPr>
          <p:nvPr>
            <p:ph idx="1"/>
          </p:nvPr>
        </p:nvSpPr>
        <p:spPr>
          <a:xfrm>
            <a:off x="2585499" y="1754776"/>
            <a:ext cx="8915400" cy="4306389"/>
          </a:xfrm>
        </p:spPr>
        <p:txBody>
          <a:bodyPr>
            <a:normAutofit fontScale="92500" lnSpcReduction="20000"/>
          </a:bodyPr>
          <a:lstStyle/>
          <a:p>
            <a:endParaRPr lang="en-US" dirty="0"/>
          </a:p>
          <a:p>
            <a:r>
              <a:rPr lang="lt-LT" sz="2200" dirty="0"/>
              <a:t>Jausmas, kad darbas tampa vis sunkesnis ir atlikti jį darosi vis sudėtingiau. </a:t>
            </a:r>
          </a:p>
          <a:p>
            <a:r>
              <a:rPr lang="lt-LT" sz="2200" dirty="0"/>
              <a:t>Keičiasi darbo dienos režimas (anksti ateina į darbą ir vėlai išeina arba, atvirkščiai, vėluoja ir stengiasi išeiti namo anksčiau). </a:t>
            </a:r>
          </a:p>
          <a:p>
            <a:r>
              <a:rPr lang="lt-LT" sz="2200" dirty="0"/>
              <a:t>Nepriklausomai nuo objektyvių priežasčių, imamas darbas namo, tačiau ten jis nebūtinai padaromas. </a:t>
            </a:r>
          </a:p>
          <a:p>
            <a:r>
              <a:rPr lang="en-US" sz="2200" dirty="0" err="1"/>
              <a:t>Vengiama</a:t>
            </a:r>
            <a:r>
              <a:rPr lang="en-US" sz="2200" dirty="0"/>
              <a:t> </a:t>
            </a:r>
            <a:r>
              <a:rPr lang="en-US" sz="2200" dirty="0" err="1"/>
              <a:t>priimti</a:t>
            </a:r>
            <a:r>
              <a:rPr lang="en-US" sz="2200" dirty="0"/>
              <a:t> </a:t>
            </a:r>
            <a:r>
              <a:rPr lang="en-US" sz="2200" dirty="0" err="1"/>
              <a:t>sprendimus</a:t>
            </a:r>
            <a:r>
              <a:rPr lang="en-US" sz="2200" dirty="0"/>
              <a:t>, </a:t>
            </a:r>
            <a:r>
              <a:rPr lang="en-US" sz="2200" dirty="0" err="1"/>
              <a:t>nurodant</a:t>
            </a:r>
            <a:r>
              <a:rPr lang="en-US" sz="2200" dirty="0"/>
              <a:t> </a:t>
            </a:r>
            <a:r>
              <a:rPr lang="en-US" sz="2200" dirty="0" err="1"/>
              <a:t>įvairias</a:t>
            </a:r>
            <a:r>
              <a:rPr lang="en-US" sz="2200" dirty="0"/>
              <a:t> </a:t>
            </a:r>
            <a:r>
              <a:rPr lang="en-US" sz="2200" dirty="0" err="1"/>
              <a:t>priežastis</a:t>
            </a:r>
            <a:r>
              <a:rPr lang="en-US" sz="2200" dirty="0"/>
              <a:t> </a:t>
            </a:r>
            <a:r>
              <a:rPr lang="en-US" sz="2200" dirty="0" err="1"/>
              <a:t>sau</a:t>
            </a:r>
            <a:r>
              <a:rPr lang="en-US" sz="2200" dirty="0"/>
              <a:t> </a:t>
            </a:r>
            <a:r>
              <a:rPr lang="en-US" sz="2200" dirty="0" err="1"/>
              <a:t>ir</a:t>
            </a:r>
            <a:r>
              <a:rPr lang="en-US" sz="2200" dirty="0"/>
              <a:t> </a:t>
            </a:r>
            <a:r>
              <a:rPr lang="en-US" sz="2200" dirty="0" err="1"/>
              <a:t>kitiems</a:t>
            </a:r>
            <a:r>
              <a:rPr lang="en-US" sz="2200" dirty="0"/>
              <a:t>. </a:t>
            </a:r>
          </a:p>
          <a:p>
            <a:r>
              <a:rPr lang="lt-LT" sz="2200" dirty="0"/>
              <a:t>Svarbių, prioritetinių užduočių neatlikimas ir „ užstrigimas“ ties smulkiais darbais. </a:t>
            </a:r>
          </a:p>
          <a:p>
            <a:r>
              <a:rPr lang="en-US" sz="2200" dirty="0" err="1"/>
              <a:t>Daugiau</a:t>
            </a:r>
            <a:r>
              <a:rPr lang="en-US" sz="2200" dirty="0"/>
              <a:t> </a:t>
            </a:r>
            <a:r>
              <a:rPr lang="en-US" sz="2200" dirty="0" err="1"/>
              <a:t>laiko</a:t>
            </a:r>
            <a:r>
              <a:rPr lang="en-US" sz="2200" dirty="0"/>
              <a:t> </a:t>
            </a:r>
            <a:r>
              <a:rPr lang="en-US" sz="2200" dirty="0" err="1"/>
              <a:t>sugaištama</a:t>
            </a:r>
            <a:r>
              <a:rPr lang="en-US" sz="2200" dirty="0"/>
              <a:t> </a:t>
            </a:r>
            <a:r>
              <a:rPr lang="en-US" sz="2200" dirty="0" err="1"/>
              <a:t>atlikti</a:t>
            </a:r>
            <a:r>
              <a:rPr lang="en-US" sz="2200" dirty="0"/>
              <a:t> </a:t>
            </a:r>
            <a:r>
              <a:rPr lang="en-US" sz="2200" dirty="0" err="1"/>
              <a:t>automatinius</a:t>
            </a:r>
            <a:r>
              <a:rPr lang="en-US" sz="2200" dirty="0"/>
              <a:t> </a:t>
            </a:r>
            <a:r>
              <a:rPr lang="en-US" sz="2200" dirty="0" err="1"/>
              <a:t>ir</a:t>
            </a:r>
            <a:r>
              <a:rPr lang="en-US" sz="2200" dirty="0"/>
              <a:t> </a:t>
            </a:r>
            <a:r>
              <a:rPr lang="en-US" sz="2200" dirty="0" err="1"/>
              <a:t>elementarius</a:t>
            </a:r>
            <a:r>
              <a:rPr lang="en-US" sz="2200" dirty="0"/>
              <a:t> </a:t>
            </a:r>
            <a:r>
              <a:rPr lang="en-US" sz="2200" dirty="0" err="1"/>
              <a:t>veiksmus</a:t>
            </a:r>
            <a:r>
              <a:rPr lang="en-US" sz="2200" dirty="0"/>
              <a:t>. </a:t>
            </a:r>
          </a:p>
        </p:txBody>
      </p:sp>
    </p:spTree>
    <p:extLst>
      <p:ext uri="{BB962C8B-B14F-4D97-AF65-F5344CB8AC3E}">
        <p14:creationId xmlns:p14="http://schemas.microsoft.com/office/powerpoint/2010/main" val="17090185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b="1" dirty="0" smtClean="0"/>
              <a:t>Streso pasekmės</a:t>
            </a:r>
            <a:endParaRPr lang="en-US" b="1" dirty="0"/>
          </a:p>
        </p:txBody>
      </p:sp>
      <p:sp>
        <p:nvSpPr>
          <p:cNvPr id="3" name="Turinio vietos rezervavimo ženklas 2"/>
          <p:cNvSpPr>
            <a:spLocks noGrp="1"/>
          </p:cNvSpPr>
          <p:nvPr>
            <p:ph idx="1"/>
          </p:nvPr>
        </p:nvSpPr>
        <p:spPr>
          <a:xfrm>
            <a:off x="2393269" y="1415143"/>
            <a:ext cx="8915400" cy="3777622"/>
          </a:xfrm>
        </p:spPr>
        <p:txBody>
          <a:bodyPr/>
          <a:lstStyle/>
          <a:p>
            <a:endParaRPr lang="en-US" dirty="0"/>
          </a:p>
          <a:p>
            <a:r>
              <a:rPr lang="lt-LT" sz="2400" dirty="0"/>
              <a:t>Atsakomybių mažinimas. </a:t>
            </a:r>
          </a:p>
          <a:p>
            <a:r>
              <a:rPr lang="lt-LT" sz="2400" dirty="0"/>
              <a:t>Savo identiteto peržiūrėjimas: dažnai tapatumas siejamas su </a:t>
            </a:r>
            <a:r>
              <a:rPr lang="lt-LT" sz="2400" dirty="0" smtClean="0"/>
              <a:t>kitais vaidmenimis</a:t>
            </a:r>
            <a:r>
              <a:rPr lang="lt-LT" sz="2400" dirty="0"/>
              <a:t>. </a:t>
            </a:r>
          </a:p>
          <a:p>
            <a:r>
              <a:rPr lang="en-US" sz="2400" dirty="0" err="1"/>
              <a:t>Darbo</a:t>
            </a:r>
            <a:r>
              <a:rPr lang="en-US" sz="2400" dirty="0"/>
              <a:t> </a:t>
            </a:r>
            <a:r>
              <a:rPr lang="en-US" sz="2400" dirty="0" err="1"/>
              <a:t>mokykloje</a:t>
            </a:r>
            <a:r>
              <a:rPr lang="en-US" sz="2400" dirty="0"/>
              <a:t> </a:t>
            </a:r>
            <a:r>
              <a:rPr lang="en-US" sz="2400" dirty="0" err="1"/>
              <a:t>metimas</a:t>
            </a:r>
            <a:r>
              <a:rPr lang="en-US" sz="2400" dirty="0"/>
              <a:t>. </a:t>
            </a:r>
          </a:p>
        </p:txBody>
      </p:sp>
    </p:spTree>
    <p:extLst>
      <p:ext uri="{BB962C8B-B14F-4D97-AF65-F5344CB8AC3E}">
        <p14:creationId xmlns:p14="http://schemas.microsoft.com/office/powerpoint/2010/main" val="12453487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b="1" dirty="0" smtClean="0"/>
              <a:t>Streso požymiai ir pasekmės</a:t>
            </a:r>
            <a:endParaRPr lang="en-US" b="1" dirty="0"/>
          </a:p>
        </p:txBody>
      </p:sp>
      <p:sp>
        <p:nvSpPr>
          <p:cNvPr id="3" name="Turinio vietos rezervavimo ženklas 2"/>
          <p:cNvSpPr>
            <a:spLocks noGrp="1"/>
          </p:cNvSpPr>
          <p:nvPr>
            <p:ph idx="1"/>
          </p:nvPr>
        </p:nvSpPr>
        <p:spPr>
          <a:xfrm>
            <a:off x="2406332" y="1441269"/>
            <a:ext cx="8915400" cy="3777622"/>
          </a:xfrm>
        </p:spPr>
        <p:txBody>
          <a:bodyPr/>
          <a:lstStyle/>
          <a:p>
            <a:endParaRPr lang="en-US" dirty="0"/>
          </a:p>
          <a:p>
            <a:r>
              <a:rPr lang="lt-LT" sz="2400" dirty="0"/>
              <a:t>Kūno arba fizinės reakcijos </a:t>
            </a:r>
          </a:p>
          <a:p>
            <a:r>
              <a:rPr lang="lt-LT" sz="2400" dirty="0"/>
              <a:t>Emocinės reakcijos </a:t>
            </a:r>
          </a:p>
          <a:p>
            <a:r>
              <a:rPr lang="en-US" sz="2400" dirty="0" err="1"/>
              <a:t>Elgesio</a:t>
            </a:r>
            <a:r>
              <a:rPr lang="en-US" sz="2400" dirty="0"/>
              <a:t> </a:t>
            </a:r>
            <a:r>
              <a:rPr lang="en-US" sz="2400" dirty="0" err="1"/>
              <a:t>pakitimai</a:t>
            </a:r>
            <a:r>
              <a:rPr lang="en-US" sz="2400" dirty="0"/>
              <a:t> </a:t>
            </a:r>
          </a:p>
          <a:p>
            <a:r>
              <a:rPr lang="lt-LT" sz="2400" dirty="0"/>
              <a:t>Pažintinių (kognityvinių) procesų pokyčiai </a:t>
            </a:r>
            <a:endParaRPr lang="en-US" sz="2400" dirty="0"/>
          </a:p>
        </p:txBody>
      </p:sp>
    </p:spTree>
    <p:extLst>
      <p:ext uri="{BB962C8B-B14F-4D97-AF65-F5344CB8AC3E}">
        <p14:creationId xmlns:p14="http://schemas.microsoft.com/office/powerpoint/2010/main" val="253173808"/>
      </p:ext>
    </p:extLst>
  </p:cSld>
  <p:clrMapOvr>
    <a:masterClrMapping/>
  </p:clrMapOvr>
</p:sld>
</file>

<file path=ppt/theme/theme1.xml><?xml version="1.0" encoding="utf-8"?>
<a:theme xmlns:a="http://schemas.openxmlformats.org/drawingml/2006/main" name="Šnabždesys">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181</TotalTime>
  <Words>777</Words>
  <Application>Microsoft Office PowerPoint</Application>
  <PresentationFormat>Plačiaekranė</PresentationFormat>
  <Paragraphs>133</Paragraphs>
  <Slides>17</Slides>
  <Notes>0</Notes>
  <HiddenSlides>0</HiddenSlides>
  <MMClips>0</MMClips>
  <ScaleCrop>false</ScaleCrop>
  <HeadingPairs>
    <vt:vector size="6" baseType="variant">
      <vt:variant>
        <vt:lpstr>Naudojami šriftai</vt:lpstr>
      </vt:variant>
      <vt:variant>
        <vt:i4>4</vt:i4>
      </vt:variant>
      <vt:variant>
        <vt:lpstr>Tema</vt:lpstr>
      </vt:variant>
      <vt:variant>
        <vt:i4>1</vt:i4>
      </vt:variant>
      <vt:variant>
        <vt:lpstr>Skaidrių pavadinimai</vt:lpstr>
      </vt:variant>
      <vt:variant>
        <vt:i4>17</vt:i4>
      </vt:variant>
    </vt:vector>
  </HeadingPairs>
  <TitlesOfParts>
    <vt:vector size="22" baseType="lpstr">
      <vt:lpstr>Arial</vt:lpstr>
      <vt:lpstr>Century Gothic</vt:lpstr>
      <vt:lpstr>Wingdings</vt:lpstr>
      <vt:lpstr>Wingdings 3</vt:lpstr>
      <vt:lpstr>Šnabždesys</vt:lpstr>
      <vt:lpstr>Stresas ir perdegimas darbe</vt:lpstr>
      <vt:lpstr>STRESAS</vt:lpstr>
      <vt:lpstr>„PowerPoint“ pateiktis</vt:lpstr>
      <vt:lpstr>Kada ir kodėl stresas tampa ilgalaikis? Kaip jį atpažinti?</vt:lpstr>
      <vt:lpstr>Perdegimo sindromas</vt:lpstr>
      <vt:lpstr> Perdegimo pasireiškimo aspektai </vt:lpstr>
      <vt:lpstr> Perdegimo pasireiškimas elgesyje </vt:lpstr>
      <vt:lpstr>Streso pasekmės</vt:lpstr>
      <vt:lpstr>Streso požymiai ir pasekmės</vt:lpstr>
      <vt:lpstr>Kūno arba fizinės reakcijos</vt:lpstr>
      <vt:lpstr>Emocinės reakcijos</vt:lpstr>
      <vt:lpstr>Elgesio pakitimai</vt:lpstr>
      <vt:lpstr> Kognityvinių procesų pokyčiai </vt:lpstr>
      <vt:lpstr>Skirkite laiko smagiems dalykams ir atsipalaidavimui </vt:lpstr>
      <vt:lpstr> Efektyvūs streso įveikimo būdai </vt:lpstr>
      <vt:lpstr> Atpalaiduojantis kvėpavimas </vt:lpstr>
      <vt:lpstr> Naudingi patarimai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Stresas ir perdegimas darbe</dc:title>
  <dc:creator>ManoKomps</dc:creator>
  <cp:lastModifiedBy>ManoKomps</cp:lastModifiedBy>
  <cp:revision>13</cp:revision>
  <dcterms:created xsi:type="dcterms:W3CDTF">2021-02-25T06:59:53Z</dcterms:created>
  <dcterms:modified xsi:type="dcterms:W3CDTF">2021-02-25T12:39:06Z</dcterms:modified>
</cp:coreProperties>
</file>